
<file path=[Content_Types].xml><?xml version="1.0" encoding="utf-8"?>
<Types xmlns="http://schemas.openxmlformats.org/package/2006/content-types">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custom-properties+xml" PartName="/docProps/custom.xml"/>
  <Override ContentType="application/vnd.openxmlformats-officedocument.presentationml.handoutMaster+xml" PartName="/ppt/handoutMasters/handoutMaster1.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3.xml"/>
  <Override ContentType="application/vnd.openxmlformats-officedocument.presentationml.slideLayout+xml" PartName="/ppt/slideLayouts/slideLayout14.xml"/>
  <Override ContentType="application/vnd.openxmlformats-officedocument.presentationml.slideLayout+xml" PartName="/ppt/slideLayouts/slideLayout15.xml"/>
  <Override ContentType="application/vnd.openxmlformats-officedocument.presentationml.slideLayout+xml" PartName="/ppt/slideLayouts/slideLayout16.xml"/>
  <Override ContentType="application/vnd.openxmlformats-officedocument.presentationml.slideLayout+xml" PartName="/ppt/slideLayouts/slideLayout17.xml"/>
  <Override ContentType="application/vnd.openxmlformats-officedocument.presentationml.slideLayout+xml" PartName="/ppt/slideLayouts/slideLayout18.xml"/>
  <Override ContentType="application/vnd.openxmlformats-officedocument.presentationml.slideLayout+xml" PartName="/ppt/slideLayouts/slideLayout19.xml"/>
  <Override ContentType="application/vnd.openxmlformats-officedocument.presentationml.slideLayout+xml" PartName="/ppt/slideLayouts/slideLayout20.xml"/>
  <Override ContentType="application/vnd.openxmlformats-officedocument.presentationml.slideLayout+xml" PartName="/ppt/slideLayouts/slideLayout21.xml"/>
  <Override ContentType="application/vnd.openxmlformats-officedocument.presentationml.slideLayout+xml" PartName="/ppt/slideLayouts/slideLayout22.xml"/>
  <Override ContentType="application/vnd.openxmlformats-officedocument.presentationml.slideLayout+xml" PartName="/ppt/slideLayouts/slideLayout23.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core.xml" Type="http://schemas.openxmlformats.org/package/2006/relationships/metadata/core-properties"/><Relationship Id="rId3" Target="docProps/app.xml" Type="http://schemas.openxmlformats.org/officeDocument/2006/relationships/extended-properties"/><Relationship Id="rId4" Target="docProps/custom.xml" Type="http://schemas.openxmlformats.org/officeDocument/2006/relationships/custom-properties"/></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handoutMasterIdLst>
    <p:handoutMasterId r:id="rId33"/>
  </p:handoutMasterIdLst>
  <p:sldIdLst>
    <p:sldId id="337" r:id="rId2"/>
    <p:sldId id="369" r:id="rId3"/>
    <p:sldId id="336" r:id="rId4"/>
    <p:sldId id="372" r:id="rId5"/>
    <p:sldId id="373" r:id="rId6"/>
    <p:sldId id="374" r:id="rId7"/>
    <p:sldId id="260" r:id="rId8"/>
    <p:sldId id="440" r:id="rId9"/>
    <p:sldId id="418" r:id="rId10"/>
    <p:sldId id="419" r:id="rId11"/>
    <p:sldId id="423" r:id="rId12"/>
    <p:sldId id="382" r:id="rId13"/>
    <p:sldId id="383" r:id="rId14"/>
    <p:sldId id="377" r:id="rId15"/>
    <p:sldId id="381" r:id="rId16"/>
    <p:sldId id="384" r:id="rId17"/>
    <p:sldId id="420" r:id="rId18"/>
    <p:sldId id="421" r:id="rId19"/>
    <p:sldId id="439" r:id="rId20"/>
    <p:sldId id="433" r:id="rId21"/>
    <p:sldId id="424" r:id="rId22"/>
    <p:sldId id="427" r:id="rId23"/>
    <p:sldId id="426" r:id="rId24"/>
    <p:sldId id="425" r:id="rId25"/>
    <p:sldId id="370" r:id="rId26"/>
    <p:sldId id="371" r:id="rId27"/>
    <p:sldId id="431" r:id="rId28"/>
    <p:sldId id="432" r:id="rId29"/>
    <p:sldId id="441" r:id="rId30"/>
    <p:sldId id="430" r:id="rId31"/>
  </p:sldIdLst>
  <p:sldSz cx="12192000" cy="6858000"/>
  <p:notesSz cx="12192000" cy="6858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54">
          <p15:clr>
            <a:srgbClr val="A4A3A4"/>
          </p15:clr>
        </p15:guide>
        <p15:guide id="2" pos="215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7D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56" autoAdjust="0"/>
    <p:restoredTop sz="94660"/>
  </p:normalViewPr>
  <p:slideViewPr>
    <p:cSldViewPr>
      <p:cViewPr varScale="1">
        <p:scale>
          <a:sx n="63" d="100"/>
          <a:sy n="63" d="100"/>
        </p:scale>
        <p:origin x="792" y="48"/>
      </p:cViewPr>
      <p:guideLst>
        <p:guide orient="horz" pos="2954"/>
        <p:guide pos="2150"/>
      </p:guideLst>
    </p:cSldViewPr>
  </p:slideViewPr>
  <p:notesTextViewPr>
    <p:cViewPr>
      <p:scale>
        <a:sx n="100" d="100"/>
        <a:sy n="100" d="100"/>
      </p:scale>
      <p:origin x="0" y="0"/>
    </p:cViewPr>
  </p:notesTextViewPr>
  <p:notesViewPr>
    <p:cSldViewPr>
      <p:cViewPr varScale="1">
        <p:scale>
          <a:sx n="68" d="100"/>
          <a:sy n="68" d="100"/>
        </p:scale>
        <p:origin x="1204" y="44"/>
      </p:cViewPr>
      <p:guideLst/>
    </p:cSldViewPr>
  </p:notes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9.xml" Type="http://schemas.openxmlformats.org/officeDocument/2006/relationships/slide"/><Relationship Id="rId11" Target="slides/slide10.xml" Type="http://schemas.openxmlformats.org/officeDocument/2006/relationships/slide"/><Relationship Id="rId12" Target="slides/slide11.xml" Type="http://schemas.openxmlformats.org/officeDocument/2006/relationships/slide"/><Relationship Id="rId13" Target="slides/slide12.xml" Type="http://schemas.openxmlformats.org/officeDocument/2006/relationships/slide"/><Relationship Id="rId14" Target="slides/slide13.xml" Type="http://schemas.openxmlformats.org/officeDocument/2006/relationships/slide"/><Relationship Id="rId15" Target="slides/slide14.xml" Type="http://schemas.openxmlformats.org/officeDocument/2006/relationships/slide"/><Relationship Id="rId16" Target="slides/slide15.xml" Type="http://schemas.openxmlformats.org/officeDocument/2006/relationships/slide"/><Relationship Id="rId17" Target="slides/slide16.xml" Type="http://schemas.openxmlformats.org/officeDocument/2006/relationships/slide"/><Relationship Id="rId18" Target="slides/slide17.xml" Type="http://schemas.openxmlformats.org/officeDocument/2006/relationships/slide"/><Relationship Id="rId19" Target="slides/slide18.xml" Type="http://schemas.openxmlformats.org/officeDocument/2006/relationships/slide"/><Relationship Id="rId2" Target="slides/slide1.xml" Type="http://schemas.openxmlformats.org/officeDocument/2006/relationships/slide"/><Relationship Id="rId20" Target="slides/slide19.xml" Type="http://schemas.openxmlformats.org/officeDocument/2006/relationships/slide"/><Relationship Id="rId21" Target="slides/slide20.xml" Type="http://schemas.openxmlformats.org/officeDocument/2006/relationships/slide"/><Relationship Id="rId22" Target="slides/slide21.xml" Type="http://schemas.openxmlformats.org/officeDocument/2006/relationships/slide"/><Relationship Id="rId23" Target="slides/slide22.xml" Type="http://schemas.openxmlformats.org/officeDocument/2006/relationships/slide"/><Relationship Id="rId24" Target="slides/slide23.xml" Type="http://schemas.openxmlformats.org/officeDocument/2006/relationships/slide"/><Relationship Id="rId25" Target="slides/slide24.xml" Type="http://schemas.openxmlformats.org/officeDocument/2006/relationships/slide"/><Relationship Id="rId26" Target="slides/slide25.xml" Type="http://schemas.openxmlformats.org/officeDocument/2006/relationships/slide"/><Relationship Id="rId27" Target="slides/slide26.xml" Type="http://schemas.openxmlformats.org/officeDocument/2006/relationships/slide"/><Relationship Id="rId28" Target="slides/slide27.xml" Type="http://schemas.openxmlformats.org/officeDocument/2006/relationships/slide"/><Relationship Id="rId29" Target="slides/slide28.xml" Type="http://schemas.openxmlformats.org/officeDocument/2006/relationships/slide"/><Relationship Id="rId3" Target="slides/slide2.xml" Type="http://schemas.openxmlformats.org/officeDocument/2006/relationships/slide"/><Relationship Id="rId30" Target="slides/slide29.xml" Type="http://schemas.openxmlformats.org/officeDocument/2006/relationships/slide"/><Relationship Id="rId31" Target="slides/slide30.xml" Type="http://schemas.openxmlformats.org/officeDocument/2006/relationships/slide"/><Relationship Id="rId32" Target="notesMasters/notesMaster1.xml" Type="http://schemas.openxmlformats.org/officeDocument/2006/relationships/notesMaster"/><Relationship Id="rId33" Target="handoutMasters/handoutMaster1.xml" Type="http://schemas.openxmlformats.org/officeDocument/2006/relationships/handoutMaster"/><Relationship Id="rId34" Target="presProps.xml" Type="http://schemas.openxmlformats.org/officeDocument/2006/relationships/presProps"/><Relationship Id="rId35" Target="viewProps.xml" Type="http://schemas.openxmlformats.org/officeDocument/2006/relationships/viewProps"/><Relationship Id="rId36" Target="theme/theme1.xml" Type="http://schemas.openxmlformats.org/officeDocument/2006/relationships/theme"/><Relationship Id="rId37" Target="tableStyles.xml" Type="http://schemas.openxmlformats.org/officeDocument/2006/relationships/tableStyles"/><Relationship Id="rId4" Target="slides/slide3.xml" Type="http://schemas.openxmlformats.org/officeDocument/2006/relationships/slide"/><Relationship Id="rId5" Target="slides/slide4.xml" Type="http://schemas.openxmlformats.org/officeDocument/2006/relationships/slide"/><Relationship Id="rId6" Target="slides/slide5.xml" Type="http://schemas.openxmlformats.org/officeDocument/2006/relationships/slide"/><Relationship Id="rId7" Target="slides/slide6.xml" Type="http://schemas.openxmlformats.org/officeDocument/2006/relationships/slide"/><Relationship Id="rId8" Target="slides/slide7.xml" Type="http://schemas.openxmlformats.org/officeDocument/2006/relationships/slide"/><Relationship Id="rId9" Target="slides/slide8.xml" Type="http://schemas.openxmlformats.org/officeDocument/2006/relationships/slide"/></Relationships>
</file>

<file path=ppt/handoutMasters/_rels/handoutMaster1.xml.rels><?xml version="1.0" encoding="UTF-8" standalone="yes"?><Relationships xmlns="http://schemas.openxmlformats.org/package/2006/relationships"><Relationship Id="rId1" Target="../theme/theme3.xml" Type="http://schemas.openxmlformats.org/officeDocument/2006/relationships/theme"/></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6905625" y="0"/>
            <a:ext cx="5283200" cy="344488"/>
          </a:xfrm>
          <a:prstGeom prst="rect">
            <a:avLst/>
          </a:prstGeom>
        </p:spPr>
        <p:txBody>
          <a:bodyPr vert="horz" lIns="91440" tIns="45720" rIns="91440" bIns="45720" rtlCol="0"/>
          <a:lstStyle>
            <a:lvl1pPr algn="r">
              <a:defRPr sz="1200"/>
            </a:lvl1pPr>
          </a:lstStyle>
          <a:p>
            <a:fld id="{49D002CE-CF58-4DC0-ADEC-94D9DB542900}" type="datetimeFigureOut">
              <a:rPr lang="zh-CN" altLang="en-US" smtClean="0"/>
              <a:t>2020/6/10</a:t>
            </a:fld>
            <a:endParaRPr lang="zh-CN" altLang="en-US"/>
          </a:p>
        </p:txBody>
      </p:sp>
      <p:sp>
        <p:nvSpPr>
          <p:cNvPr id="4" name="页脚占位符 3"/>
          <p:cNvSpPr>
            <a:spLocks noGrp="1"/>
          </p:cNvSpPr>
          <p:nvPr>
            <p:ph type="ftr" sz="quarter" idx="2"/>
          </p:nvPr>
        </p:nvSpPr>
        <p:spPr>
          <a:xfrm>
            <a:off x="0" y="6513513"/>
            <a:ext cx="5283200" cy="3444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6905625" y="6513513"/>
            <a:ext cx="5283200" cy="344487"/>
          </a:xfrm>
          <a:prstGeom prst="rect">
            <a:avLst/>
          </a:prstGeom>
        </p:spPr>
        <p:txBody>
          <a:bodyPr vert="horz" lIns="91440" tIns="45720" rIns="91440" bIns="45720" rtlCol="0" anchor="b"/>
          <a:lstStyle>
            <a:lvl1pPr algn="r">
              <a:defRPr sz="1200"/>
            </a:lvl1pPr>
          </a:lstStyle>
          <a:p>
            <a:fld id="{197AC849-F0E5-4E49-9594-7B3AA813D874}"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jpeg>
</file>

<file path=ppt/media/image21.png>
</file>

<file path=ppt/media/image22.jpeg>
</file>

<file path=ppt/media/image23.png>
</file>

<file path=ppt/media/image24.jpeg>
</file>

<file path=ppt/media/image25.png>
</file>

<file path=ppt/media/image26.png>
</file>

<file path=ppt/media/image27.png>
</file>

<file path=ppt/media/image28.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31A1FB2F-E01E-4DA0-9BA2-3C1A0B58B543}" type="datetimeFigureOut">
              <a:rPr lang="zh-CN" altLang="en-US" smtClean="0"/>
              <a:t>2020/6/10</a:t>
            </a:fld>
            <a:endParaRPr lang="zh-CN" altLang="en-US"/>
          </a:p>
        </p:txBody>
      </p:sp>
      <p:sp>
        <p:nvSpPr>
          <p:cNvPr id="4" name="幻灯片图像占位符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D776403F-C54F-49B5-B406-20A26F72DABF}" type="slidenum">
              <a:rPr lang="zh-CN" altLang="en-US" smtClean="0"/>
              <a:t>‹#›</a:t>
            </a:fld>
            <a:endParaRPr lang="zh-CN" altLang="en-US"/>
          </a:p>
        </p:txBody>
      </p:sp>
    </p:spTree>
    <p:extLst>
      <p:ext uri="{BB962C8B-B14F-4D97-AF65-F5344CB8AC3E}">
        <p14:creationId xmlns:p14="http://schemas.microsoft.com/office/powerpoint/2010/main" val="33225643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4.xml" Type="http://schemas.openxmlformats.org/officeDocument/2006/relationships/slide"/></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夸一句，谢一句，讲自己，祝未来，这样的自我介绍，比较适用于人多时候的演讲，可长可短，可以调整顺序。举个例子：</a:t>
            </a:r>
          </a:p>
          <a:p>
            <a:r>
              <a:rPr lang="zh-CN" altLang="en-US" sz="1200" b="1" i="0" kern="1200" dirty="0">
                <a:solidFill>
                  <a:schemeClr val="tx1"/>
                </a:solidFill>
                <a:effectLst/>
                <a:latin typeface="+mn-lt"/>
                <a:ea typeface="+mn-ea"/>
                <a:cs typeface="+mn-cs"/>
              </a:rPr>
              <a:t>夸一句：</a:t>
            </a:r>
            <a:r>
              <a:rPr lang="zh-CN" altLang="en-US" sz="1200" b="0" i="0" kern="1200" dirty="0">
                <a:solidFill>
                  <a:schemeClr val="tx1"/>
                </a:solidFill>
                <a:effectLst/>
                <a:latin typeface="+mn-lt"/>
                <a:ea typeface="+mn-ea"/>
                <a:cs typeface="+mn-cs"/>
              </a:rPr>
              <a:t>积极阳光爱学习的朋友们，大家好！</a:t>
            </a:r>
          </a:p>
          <a:p>
            <a:r>
              <a:rPr lang="zh-CN" altLang="en-US" sz="1200" b="1" i="0" kern="1200" dirty="0">
                <a:solidFill>
                  <a:schemeClr val="tx1"/>
                </a:solidFill>
                <a:effectLst/>
                <a:latin typeface="+mn-lt"/>
                <a:ea typeface="+mn-ea"/>
                <a:cs typeface="+mn-cs"/>
              </a:rPr>
              <a:t>谢一句：</a:t>
            </a:r>
            <a:r>
              <a:rPr lang="zh-CN" altLang="en-US" sz="1200" b="0" i="0" kern="1200" dirty="0">
                <a:solidFill>
                  <a:schemeClr val="tx1"/>
                </a:solidFill>
                <a:effectLst/>
                <a:latin typeface="+mn-lt"/>
                <a:ea typeface="+mn-ea"/>
                <a:cs typeface="+mn-cs"/>
              </a:rPr>
              <a:t>感谢大家来参加口才陪伴营的课程</a:t>
            </a:r>
          </a:p>
          <a:p>
            <a:r>
              <a:rPr lang="zh-CN" altLang="en-US" sz="1200" b="1" i="0" kern="1200" dirty="0">
                <a:solidFill>
                  <a:schemeClr val="tx1"/>
                </a:solidFill>
                <a:effectLst/>
                <a:latin typeface="+mn-lt"/>
                <a:ea typeface="+mn-ea"/>
                <a:cs typeface="+mn-cs"/>
              </a:rPr>
              <a:t>讲自己：</a:t>
            </a:r>
            <a:r>
              <a:rPr lang="zh-CN" altLang="en-US" sz="1200" b="0" i="0" kern="1200" dirty="0">
                <a:solidFill>
                  <a:schemeClr val="tx1"/>
                </a:solidFill>
                <a:effectLst/>
                <a:latin typeface="+mn-lt"/>
                <a:ea typeface="+mn-ea"/>
                <a:cs typeface="+mn-cs"/>
              </a:rPr>
              <a:t>我叫晨子，是一名沟通教练，很高兴认识大家</a:t>
            </a:r>
          </a:p>
          <a:p>
            <a:r>
              <a:rPr lang="zh-CN" altLang="en-US" sz="1200" b="1" i="0" kern="1200" dirty="0">
                <a:solidFill>
                  <a:schemeClr val="tx1"/>
                </a:solidFill>
                <a:effectLst/>
                <a:latin typeface="+mn-lt"/>
                <a:ea typeface="+mn-ea"/>
                <a:cs typeface="+mn-cs"/>
              </a:rPr>
              <a:t>祝未来：</a:t>
            </a:r>
            <a:r>
              <a:rPr lang="zh-CN" altLang="en-US" sz="1200" b="0" i="0" kern="1200" dirty="0">
                <a:solidFill>
                  <a:schemeClr val="tx1"/>
                </a:solidFill>
                <a:effectLst/>
                <a:latin typeface="+mn-lt"/>
                <a:ea typeface="+mn-ea"/>
                <a:cs typeface="+mn-cs"/>
              </a:rPr>
              <a:t>祝我们通过</a:t>
            </a:r>
            <a:r>
              <a:rPr lang="en-US" altLang="zh-CN" sz="1200" b="0" i="0" kern="1200" dirty="0">
                <a:solidFill>
                  <a:schemeClr val="tx1"/>
                </a:solidFill>
                <a:effectLst/>
                <a:latin typeface="+mn-lt"/>
                <a:ea typeface="+mn-ea"/>
                <a:cs typeface="+mn-cs"/>
              </a:rPr>
              <a:t>21</a:t>
            </a:r>
            <a:r>
              <a:rPr lang="zh-CN" altLang="en-US" sz="1200" b="0" i="0" kern="1200" dirty="0">
                <a:solidFill>
                  <a:schemeClr val="tx1"/>
                </a:solidFill>
                <a:effectLst/>
                <a:latin typeface="+mn-lt"/>
                <a:ea typeface="+mn-ea"/>
                <a:cs typeface="+mn-cs"/>
              </a:rPr>
              <a:t>天的学习，每个人都可以拥有好口才，遇见更好的自己！</a:t>
            </a:r>
            <a:endParaRPr lang="en-US" altLang="zh-CN" dirty="0"/>
          </a:p>
          <a:p>
            <a:r>
              <a:rPr lang="zh-CN" altLang="en-US" dirty="0"/>
              <a:t>感谢大家来听我的自我介绍。</a:t>
            </a:r>
          </a:p>
        </p:txBody>
      </p:sp>
      <p:sp>
        <p:nvSpPr>
          <p:cNvPr id="4" name="灯片编号占位符 3"/>
          <p:cNvSpPr>
            <a:spLocks noGrp="1"/>
          </p:cNvSpPr>
          <p:nvPr>
            <p:ph type="sldNum" sz="quarter" idx="5"/>
          </p:nvPr>
        </p:nvSpPr>
        <p:spPr/>
        <p:txBody>
          <a:bodyPr/>
          <a:lstStyle/>
          <a:p>
            <a:fld id="{D776403F-C54F-49B5-B406-20A26F72DABF}" type="slidenum">
              <a:rPr lang="zh-CN" altLang="en-US" smtClean="0"/>
              <a:t>2</a:t>
            </a:fld>
            <a:endParaRPr lang="zh-CN" altLang="en-US"/>
          </a:p>
        </p:txBody>
      </p:sp>
    </p:spTree>
    <p:extLst>
      <p:ext uri="{BB962C8B-B14F-4D97-AF65-F5344CB8AC3E}">
        <p14:creationId xmlns:p14="http://schemas.microsoft.com/office/powerpoint/2010/main" val="4199252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0B050"/>
                </a:solidFill>
                <a:cs typeface="Arial" panose="020B0604020202020204"/>
              </a:rPr>
              <a:t>two stage</a:t>
            </a:r>
            <a:r>
              <a:rPr lang="zh-CN" altLang="en-US" dirty="0">
                <a:solidFill>
                  <a:srgbClr val="00B050"/>
                </a:solidFill>
                <a:cs typeface="Arial" panose="020B0604020202020204"/>
              </a:rPr>
              <a:t>算法需要先生成</a:t>
            </a:r>
            <a:r>
              <a:rPr lang="en-US" altLang="zh-CN" dirty="0">
                <a:solidFill>
                  <a:srgbClr val="00B050"/>
                </a:solidFill>
                <a:cs typeface="Arial" panose="020B0604020202020204"/>
              </a:rPr>
              <a:t>proposal</a:t>
            </a:r>
            <a:r>
              <a:rPr lang="zh-CN" altLang="en-US" dirty="0">
                <a:solidFill>
                  <a:srgbClr val="00B050"/>
                </a:solidFill>
                <a:cs typeface="Arial" panose="020B0604020202020204"/>
              </a:rPr>
              <a:t>，再进行分类和回归</a:t>
            </a:r>
            <a:br>
              <a:rPr lang="en-US" altLang="zh-CN" spc="-5" dirty="0">
                <a:solidFill>
                  <a:srgbClr val="00B0F0"/>
                </a:solidFill>
                <a:cs typeface="Arial" panose="020B0604020202020204"/>
              </a:rPr>
            </a:br>
            <a:r>
              <a:rPr lang="zh-CN" altLang="en-US" spc="-5" dirty="0">
                <a:solidFill>
                  <a:srgbClr val="00B0F0"/>
                </a:solidFill>
                <a:cs typeface="Arial" panose="020B0604020202020204"/>
              </a:rPr>
              <a:t>直接在网络中提取特征来预测物体分类和位置。</a:t>
            </a:r>
            <a:endParaRPr lang="zh-CN" altLang="en-US" dirty="0"/>
          </a:p>
        </p:txBody>
      </p:sp>
      <p:sp>
        <p:nvSpPr>
          <p:cNvPr id="4" name="灯片编号占位符 3"/>
          <p:cNvSpPr>
            <a:spLocks noGrp="1"/>
          </p:cNvSpPr>
          <p:nvPr>
            <p:ph type="sldNum" sz="quarter" idx="5"/>
          </p:nvPr>
        </p:nvSpPr>
        <p:spPr/>
        <p:txBody>
          <a:bodyPr/>
          <a:lstStyle/>
          <a:p>
            <a:fld id="{D776403F-C54F-49B5-B406-20A26F72DABF}" type="slidenum">
              <a:rPr lang="zh-CN" altLang="en-US" smtClean="0"/>
              <a:t>7</a:t>
            </a:fld>
            <a:endParaRPr lang="zh-CN" altLang="en-US"/>
          </a:p>
        </p:txBody>
      </p:sp>
    </p:spTree>
    <p:extLst>
      <p:ext uri="{BB962C8B-B14F-4D97-AF65-F5344CB8AC3E}">
        <p14:creationId xmlns:p14="http://schemas.microsoft.com/office/powerpoint/2010/main" val="4144063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76403F-C54F-49B5-B406-20A26F72DABF}" type="slidenum">
              <a:rPr lang="zh-CN" altLang="en-US" smtClean="0"/>
              <a:t>24</a:t>
            </a:fld>
            <a:endParaRPr lang="zh-CN" altLang="en-US"/>
          </a:p>
        </p:txBody>
      </p:sp>
    </p:spTree>
    <p:extLst>
      <p:ext uri="{BB962C8B-B14F-4D97-AF65-F5344CB8AC3E}">
        <p14:creationId xmlns:p14="http://schemas.microsoft.com/office/powerpoint/2010/main" val="3592801328"/>
      </p:ext>
    </p:extLst>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26740" y="2286000"/>
            <a:ext cx="7007860" cy="885443"/>
          </a:xfrm>
          <a:prstGeom prst="rect">
            <a:avLst/>
          </a:prstGeom>
        </p:spPr>
        <p:txBody>
          <a:bodyPr wrap="square" lIns="0" tIns="0" rIns="0" bIns="0">
            <a:spAutoFit/>
          </a:bodyPr>
          <a:lstStyle>
            <a:lvl1pPr>
              <a:defRPr sz="5400" b="0" i="0" u="none" kern="0">
                <a:solidFill>
                  <a:schemeClr val="tx1"/>
                </a:solidFill>
                <a:latin typeface="Arial" panose="020B0604020202020204"/>
                <a:ea typeface="+mj-ea"/>
                <a:cs typeface="Arial" panose="020B0604020202020204"/>
              </a:defRPr>
            </a:lvl1pPr>
          </a:lstStyle>
          <a:p>
            <a:endParaRPr dirty="0"/>
          </a:p>
        </p:txBody>
      </p:sp>
      <p:sp>
        <p:nvSpPr>
          <p:cNvPr id="3" name="Holder 3"/>
          <p:cNvSpPr>
            <a:spLocks noGrp="1"/>
          </p:cNvSpPr>
          <p:nvPr>
            <p:ph type="subTitle" idx="4"/>
          </p:nvPr>
        </p:nvSpPr>
        <p:spPr>
          <a:xfrm>
            <a:off x="4038600" y="4343400"/>
            <a:ext cx="3901440" cy="453797"/>
          </a:xfrm>
          <a:prstGeom prst="rect">
            <a:avLst/>
          </a:prstGeom>
        </p:spPr>
        <p:txBody>
          <a:bodyPr wrap="square" lIns="0" tIns="0" rIns="0" bIns="0">
            <a:spAutoFit/>
          </a:bodyPr>
          <a:lstStyle>
            <a:lvl1pPr>
              <a:defRPr sz="2800" kern="1200" dirty="0">
                <a:solidFill>
                  <a:schemeClr val="tx1"/>
                </a:solidFill>
                <a:latin typeface="Arial" panose="020B0604020202020204"/>
                <a:ea typeface="+mn-ea"/>
                <a:cs typeface="Arial" panose="020B0604020202020204"/>
              </a:defRPr>
            </a:lvl1pPr>
          </a:lstStyle>
          <a:p>
            <a:endParaRPr dirty="0"/>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lang="zh-CN" altLang="en-US" sz="3200" b="0" dirty="0">
                <a:solidFill>
                  <a:srgbClr val="000000"/>
                </a:solidFill>
                <a:effectLst/>
                <a:latin typeface="Consolas" panose="020B0609020204030204" pitchFamily="49" charset="0"/>
              </a:rPr>
              <a:t>我的观点</a:t>
            </a:r>
          </a:p>
        </p:txBody>
      </p:sp>
    </p:spTree>
    <p:extLst>
      <p:ext uri="{BB962C8B-B14F-4D97-AF65-F5344CB8AC3E}">
        <p14:creationId xmlns:p14="http://schemas.microsoft.com/office/powerpoint/2010/main" val="4136256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127393"/>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7BCFABA2-1EBE-40B4-BCAC-7A6DDEE96C8C}"/>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548895"/>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956438"/>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359174"/>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7BCFABA2-1EBE-40B4-BCAC-7A6DDEE96C8C}"/>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245216"/>
            <a:ext cx="9753600" cy="400477"/>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139057"/>
            <a:ext cx="9753600" cy="408276"/>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9" name="文本占位符 7">
            <a:extLst>
              <a:ext uri="{FF2B5EF4-FFF2-40B4-BE49-F238E27FC236}">
                <a16:creationId xmlns:a16="http://schemas.microsoft.com/office/drawing/2014/main" id="{F9444B6D-6D7E-42B6-B3A7-8E5998F3AE0D}"/>
              </a:ext>
            </a:extLst>
          </p:cNvPr>
          <p:cNvSpPr>
            <a:spLocks noGrp="1"/>
          </p:cNvSpPr>
          <p:nvPr>
            <p:ph type="body" sz="quarter" idx="18"/>
          </p:nvPr>
        </p:nvSpPr>
        <p:spPr>
          <a:xfrm>
            <a:off x="1066800" y="5040697"/>
            <a:ext cx="9753600" cy="345986"/>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extLst>
      <p:ext uri="{BB962C8B-B14F-4D97-AF65-F5344CB8AC3E}">
        <p14:creationId xmlns:p14="http://schemas.microsoft.com/office/powerpoint/2010/main" val="20246597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6" name="Holder 2">
            <a:extLst>
              <a:ext uri="{FF2B5EF4-FFF2-40B4-BE49-F238E27FC236}">
                <a16:creationId xmlns:a16="http://schemas.microsoft.com/office/drawing/2014/main" id="{9D5900F5-A6E6-46C8-8AED-528376186E87}"/>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9" name="文本占位符 7">
            <a:extLst>
              <a:ext uri="{FF2B5EF4-FFF2-40B4-BE49-F238E27FC236}">
                <a16:creationId xmlns:a16="http://schemas.microsoft.com/office/drawing/2014/main" id="{F1DB6F74-7004-42C3-81B8-B80CD1253E36}"/>
              </a:ext>
            </a:extLst>
          </p:cNvPr>
          <p:cNvSpPr>
            <a:spLocks noGrp="1"/>
          </p:cNvSpPr>
          <p:nvPr>
            <p:ph type="body" sz="quarter" idx="17"/>
          </p:nvPr>
        </p:nvSpPr>
        <p:spPr>
          <a:xfrm>
            <a:off x="519588" y="5160351"/>
            <a:ext cx="5444808" cy="49212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0" name="文本占位符 7">
            <a:extLst>
              <a:ext uri="{FF2B5EF4-FFF2-40B4-BE49-F238E27FC236}">
                <a16:creationId xmlns:a16="http://schemas.microsoft.com/office/drawing/2014/main" id="{50A688EC-BBB1-47FF-B86E-84787C5A5B06}"/>
              </a:ext>
            </a:extLst>
          </p:cNvPr>
          <p:cNvSpPr>
            <a:spLocks noGrp="1"/>
          </p:cNvSpPr>
          <p:nvPr>
            <p:ph type="body" sz="quarter" idx="18"/>
          </p:nvPr>
        </p:nvSpPr>
        <p:spPr>
          <a:xfrm>
            <a:off x="6096000" y="5160351"/>
            <a:ext cx="6096000" cy="49212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6" name="Holder 2">
            <a:extLst>
              <a:ext uri="{FF2B5EF4-FFF2-40B4-BE49-F238E27FC236}">
                <a16:creationId xmlns:a16="http://schemas.microsoft.com/office/drawing/2014/main" id="{9D5900F5-A6E6-46C8-8AED-528376186E87}"/>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9" name="文本占位符 7">
            <a:extLst>
              <a:ext uri="{FF2B5EF4-FFF2-40B4-BE49-F238E27FC236}">
                <a16:creationId xmlns:a16="http://schemas.microsoft.com/office/drawing/2014/main" id="{F1DB6F74-7004-42C3-81B8-B80CD1253E36}"/>
              </a:ext>
            </a:extLst>
          </p:cNvPr>
          <p:cNvSpPr>
            <a:spLocks noGrp="1"/>
          </p:cNvSpPr>
          <p:nvPr>
            <p:ph type="body" sz="quarter" idx="17"/>
          </p:nvPr>
        </p:nvSpPr>
        <p:spPr>
          <a:xfrm>
            <a:off x="519588" y="5160351"/>
            <a:ext cx="5444808" cy="49212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0" name="文本占位符 7">
            <a:extLst>
              <a:ext uri="{FF2B5EF4-FFF2-40B4-BE49-F238E27FC236}">
                <a16:creationId xmlns:a16="http://schemas.microsoft.com/office/drawing/2014/main" id="{50A688EC-BBB1-47FF-B86E-84787C5A5B06}"/>
              </a:ext>
            </a:extLst>
          </p:cNvPr>
          <p:cNvSpPr>
            <a:spLocks noGrp="1"/>
          </p:cNvSpPr>
          <p:nvPr>
            <p:ph type="body" sz="quarter" idx="18"/>
          </p:nvPr>
        </p:nvSpPr>
        <p:spPr>
          <a:xfrm>
            <a:off x="6096000" y="5160351"/>
            <a:ext cx="6096000" cy="49212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1" name="文本占位符 7">
            <a:extLst>
              <a:ext uri="{FF2B5EF4-FFF2-40B4-BE49-F238E27FC236}">
                <a16:creationId xmlns:a16="http://schemas.microsoft.com/office/drawing/2014/main" id="{D213AA3A-D226-4DEC-B8F8-D03C6354ABC2}"/>
              </a:ext>
            </a:extLst>
          </p:cNvPr>
          <p:cNvSpPr>
            <a:spLocks noGrp="1"/>
          </p:cNvSpPr>
          <p:nvPr>
            <p:ph type="body" sz="quarter" idx="19"/>
          </p:nvPr>
        </p:nvSpPr>
        <p:spPr>
          <a:xfrm>
            <a:off x="519588" y="5805281"/>
            <a:ext cx="5444808" cy="49212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文本占位符 7">
            <a:extLst>
              <a:ext uri="{FF2B5EF4-FFF2-40B4-BE49-F238E27FC236}">
                <a16:creationId xmlns:a16="http://schemas.microsoft.com/office/drawing/2014/main" id="{89684A70-4C22-4F0E-A02E-433E82BF505B}"/>
              </a:ext>
            </a:extLst>
          </p:cNvPr>
          <p:cNvSpPr>
            <a:spLocks noGrp="1"/>
          </p:cNvSpPr>
          <p:nvPr>
            <p:ph type="body" sz="quarter" idx="20"/>
          </p:nvPr>
        </p:nvSpPr>
        <p:spPr>
          <a:xfrm>
            <a:off x="6096000" y="5805281"/>
            <a:ext cx="6096000" cy="49212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extLst>
      <p:ext uri="{BB962C8B-B14F-4D97-AF65-F5344CB8AC3E}">
        <p14:creationId xmlns:p14="http://schemas.microsoft.com/office/powerpoint/2010/main" val="3872079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 name="内容占位符 2">
            <a:extLst>
              <a:ext uri="{FF2B5EF4-FFF2-40B4-BE49-F238E27FC236}">
                <a16:creationId xmlns:a16="http://schemas.microsoft.com/office/drawing/2014/main" id="{A48A8284-4A92-4084-9895-6B7BB58AE8F1}"/>
              </a:ext>
            </a:extLst>
          </p:cNvPr>
          <p:cNvSpPr>
            <a:spLocks noGrp="1"/>
          </p:cNvSpPr>
          <p:nvPr>
            <p:ph sz="quarter" idx="10"/>
          </p:nvPr>
        </p:nvSpPr>
        <p:spPr>
          <a:xfrm>
            <a:off x="3151538" y="3152001"/>
            <a:ext cx="5562600" cy="553998"/>
          </a:xfrm>
          <a:prstGeom prst="rect">
            <a:avLst/>
          </a:prstGeom>
        </p:spPr>
        <p:txBody>
          <a:bodyPr/>
          <a:lstStyle>
            <a:lvl1pPr marL="571500" indent="-571500">
              <a:buFont typeface="Arial" panose="020B0604020202020204" pitchFamily="34" charset="0"/>
              <a:buChar char="•"/>
              <a:defRPr sz="3600"/>
            </a:lvl1pPr>
          </a:lstStyle>
          <a:p>
            <a:pPr lvl="0"/>
            <a:endParaRPr lang="zh-CN" altLang="en-US" dirty="0"/>
          </a:p>
        </p:txBody>
      </p:sp>
    </p:spTree>
    <p:extLst>
      <p:ext uri="{BB962C8B-B14F-4D97-AF65-F5344CB8AC3E}">
        <p14:creationId xmlns:p14="http://schemas.microsoft.com/office/powerpoint/2010/main" val="2189684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a:solidFill>
                  <a:schemeClr val="tx1"/>
                </a:solidFill>
                <a:latin typeface="微软雅黑" panose="020B0503020204020204" charset="-122"/>
                <a:ea typeface="+mj-ea"/>
                <a:cs typeface="Arial" panose="020B0604020202020204"/>
              </a:rPr>
              <a:t>Chapter</a:t>
            </a:r>
            <a:endParaRPr lang="zh-CN" altLang="en-US" sz="3200" b="0" i="0" u="none" dirty="0">
              <a:solidFill>
                <a:schemeClr val="tx1"/>
              </a:solidFill>
              <a:latin typeface="微软雅黑" panose="020B0503020204020204" charset="-122"/>
              <a:ea typeface="+mj-ea"/>
              <a:cs typeface="Arial" panose="020B0604020202020204"/>
            </a:endParaRPr>
          </a:p>
        </p:txBody>
      </p:sp>
      <p:sp>
        <p:nvSpPr>
          <p:cNvPr id="7" name="文本框 6">
            <a:extLst>
              <a:ext uri="{FF2B5EF4-FFF2-40B4-BE49-F238E27FC236}">
                <a16:creationId xmlns:a16="http://schemas.microsoft.com/office/drawing/2014/main" id="{FEB2E7C2-BD9E-438C-BD0E-7BAF7D0A7532}"/>
              </a:ext>
            </a:extLst>
          </p:cNvPr>
          <p:cNvSpPr txBox="1"/>
          <p:nvPr userDrawn="1"/>
        </p:nvSpPr>
        <p:spPr>
          <a:xfrm>
            <a:off x="4343400" y="3105834"/>
            <a:ext cx="4733198" cy="646331"/>
          </a:xfrm>
          <a:prstGeom prst="rect">
            <a:avLst/>
          </a:prstGeom>
          <a:noFill/>
        </p:spPr>
        <p:txBody>
          <a:bodyPr wrap="square" rtlCol="0">
            <a:spAutoFit/>
          </a:bodyPr>
          <a:lstStyle/>
          <a:p>
            <a:pPr marL="571500" marR="0" lvl="0" indent="-5715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兴趣爱好</a:t>
            </a:r>
            <a:endParaRPr lang="en-US" altLang="zh-CN" sz="3600" b="0" i="0" kern="12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36858935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3" name="文本框 32">
            <a:extLst>
              <a:ext uri="{FF2B5EF4-FFF2-40B4-BE49-F238E27FC236}">
                <a16:creationId xmlns:a16="http://schemas.microsoft.com/office/drawing/2014/main" id="{3AB76C00-ECE3-4DBC-BC2C-D6E762AB400C}"/>
              </a:ext>
            </a:extLst>
          </p:cNvPr>
          <p:cNvSpPr txBox="1"/>
          <p:nvPr userDrawn="1"/>
        </p:nvSpPr>
        <p:spPr>
          <a:xfrm>
            <a:off x="4572000" y="3105834"/>
            <a:ext cx="4733198" cy="646331"/>
          </a:xfrm>
          <a:prstGeom prst="rect">
            <a:avLst/>
          </a:prstGeom>
          <a:noFill/>
        </p:spPr>
        <p:txBody>
          <a:bodyPr wrap="square" rtlCol="0">
            <a:spAutoFit/>
          </a:bodyPr>
          <a:lstStyle/>
          <a:p>
            <a:pPr marL="571500" marR="0" lvl="0" indent="-5715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学习成绩</a:t>
            </a:r>
            <a:endParaRPr lang="en-US" altLang="zh-CN" sz="3600" b="0" i="0" kern="1200" dirty="0">
              <a:solidFill>
                <a:schemeClr val="tx1"/>
              </a:solidFill>
              <a:latin typeface="+mn-lt"/>
              <a:ea typeface="+mn-ea"/>
              <a:cs typeface="Arial" panose="020B0604020202020204"/>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Tree>
    <p:extLst>
      <p:ext uri="{BB962C8B-B14F-4D97-AF65-F5344CB8AC3E}">
        <p14:creationId xmlns:p14="http://schemas.microsoft.com/office/powerpoint/2010/main" val="2353761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045042" y="3021132"/>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科研经历与兴趣</a:t>
            </a:r>
            <a:endParaRPr lang="en-US" altLang="zh-CN" sz="3600" b="0" i="0" kern="12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23132901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343400" y="3021132"/>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文章获奖竞赛</a:t>
            </a:r>
            <a:endParaRPr lang="en-US" altLang="zh-CN" sz="3600" b="0" i="0" kern="12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4236347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3" name="文本框 32">
            <a:extLst>
              <a:ext uri="{FF2B5EF4-FFF2-40B4-BE49-F238E27FC236}">
                <a16:creationId xmlns:a16="http://schemas.microsoft.com/office/drawing/2014/main" id="{3AB76C00-ECE3-4DBC-BC2C-D6E762AB400C}"/>
              </a:ext>
            </a:extLst>
          </p:cNvPr>
          <p:cNvSpPr txBox="1"/>
          <p:nvPr userDrawn="1"/>
        </p:nvSpPr>
        <p:spPr>
          <a:xfrm>
            <a:off x="4495800" y="1953508"/>
            <a:ext cx="4733198" cy="4433073"/>
          </a:xfrm>
          <a:prstGeom prst="rect">
            <a:avLst/>
          </a:prstGeom>
          <a:noFill/>
        </p:spPr>
        <p:txBody>
          <a:bodyPr wrap="square" rtlCol="0">
            <a:spAutoFit/>
          </a:bodyPr>
          <a:lstStyle/>
          <a:p>
            <a:pPr marL="571500" marR="0" lvl="0" indent="-571500" defTabSz="91440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noProof="0" dirty="0">
                <a:solidFill>
                  <a:schemeClr val="tx1"/>
                </a:solidFill>
                <a:latin typeface="Arial" panose="020B0604020202020204"/>
                <a:ea typeface="+mn-ea"/>
                <a:cs typeface="Arial" panose="020B0604020202020204"/>
              </a:rPr>
              <a:t>学习成绩</a:t>
            </a:r>
            <a:endParaRPr lang="en-US" altLang="zh-CN" sz="3200" b="0" i="0" noProof="0" dirty="0">
              <a:solidFill>
                <a:schemeClr val="tx1"/>
              </a:solidFill>
              <a:latin typeface="Arial" panose="020B0604020202020204"/>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kern="1200" dirty="0">
                <a:solidFill>
                  <a:schemeClr val="tx1"/>
                </a:solidFill>
                <a:latin typeface="+mn-lt"/>
                <a:ea typeface="+mn-ea"/>
                <a:cs typeface="Arial" panose="020B0604020202020204"/>
              </a:rPr>
              <a:t>科研经历与兴趣</a:t>
            </a:r>
            <a:endParaRPr lang="en-US" altLang="zh-CN" sz="3200" b="0" i="0" kern="1200" dirty="0">
              <a:solidFill>
                <a:schemeClr val="tx1"/>
              </a:solidFill>
              <a:latin typeface="+mn-lt"/>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kern="1200" dirty="0">
                <a:solidFill>
                  <a:schemeClr val="tx1"/>
                </a:solidFill>
                <a:latin typeface="+mn-lt"/>
                <a:ea typeface="+mn-ea"/>
                <a:cs typeface="Arial" panose="020B0604020202020204"/>
              </a:rPr>
              <a:t>竞赛获奖</a:t>
            </a:r>
            <a:endParaRPr lang="en-US" altLang="zh-CN" sz="3200" b="0" i="0" kern="1200" dirty="0">
              <a:solidFill>
                <a:schemeClr val="tx1"/>
              </a:solidFill>
              <a:latin typeface="+mn-lt"/>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noProof="0" dirty="0">
                <a:solidFill>
                  <a:schemeClr val="tx1"/>
                </a:solidFill>
                <a:latin typeface="+mn-lt"/>
                <a:ea typeface="+mn-ea"/>
                <a:cs typeface="Arial" panose="020B0604020202020204"/>
              </a:rPr>
              <a:t>兴趣爱好</a:t>
            </a:r>
            <a:endParaRPr lang="en-US" altLang="zh-CN" sz="3200" b="0" i="0" kern="1200" dirty="0">
              <a:solidFill>
                <a:schemeClr val="tx1"/>
              </a:solidFill>
              <a:latin typeface="+mn-lt"/>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kern="1200" dirty="0">
                <a:solidFill>
                  <a:schemeClr val="tx1"/>
                </a:solidFill>
                <a:latin typeface="+mn-lt"/>
                <a:ea typeface="+mn-ea"/>
                <a:cs typeface="Arial" panose="020B0604020202020204"/>
              </a:rPr>
              <a:t>未来工作计划</a:t>
            </a:r>
          </a:p>
          <a:p>
            <a:pPr>
              <a:lnSpc>
                <a:spcPct val="150000"/>
              </a:lnSpc>
            </a:pPr>
            <a:endParaRPr lang="zh-CN" altLang="en-US" sz="3200" dirty="0"/>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dirty="0">
                <a:solidFill>
                  <a:schemeClr val="tx1"/>
                </a:solidFill>
                <a:latin typeface="微软雅黑" panose="020B0503020204020204" charset="-122"/>
                <a:ea typeface="+mj-ea"/>
                <a:cs typeface="Arial" panose="020B0604020202020204"/>
              </a:rPr>
              <a:t>Outline</a:t>
            </a:r>
            <a:endParaRPr lang="zh-CN" altLang="en-US" sz="3200" b="0" i="0" u="none" dirty="0">
              <a:solidFill>
                <a:schemeClr val="tx1"/>
              </a:solidFill>
              <a:latin typeface="微软雅黑" panose="020B0503020204020204" charset="-122"/>
              <a:ea typeface="+mj-ea"/>
              <a:cs typeface="Arial" panose="020B0604020202020204"/>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419600" y="3021132"/>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其他优势</a:t>
            </a:r>
          </a:p>
        </p:txBody>
      </p:sp>
    </p:spTree>
    <p:extLst>
      <p:ext uri="{BB962C8B-B14F-4D97-AF65-F5344CB8AC3E}">
        <p14:creationId xmlns:p14="http://schemas.microsoft.com/office/powerpoint/2010/main" val="11710526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045042" y="3124200"/>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未来工作计划</a:t>
            </a:r>
          </a:p>
        </p:txBody>
      </p:sp>
    </p:spTree>
    <p:extLst>
      <p:ext uri="{BB962C8B-B14F-4D97-AF65-F5344CB8AC3E}">
        <p14:creationId xmlns:p14="http://schemas.microsoft.com/office/powerpoint/2010/main" val="26721643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5FDDCF89-BBB1-4921-A8B2-79E9608C452B}"/>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extLst>
      <p:ext uri="{BB962C8B-B14F-4D97-AF65-F5344CB8AC3E}">
        <p14:creationId xmlns:p14="http://schemas.microsoft.com/office/powerpoint/2010/main" val="38581767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8_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3" name="Holder 3"/>
          <p:cNvSpPr>
            <a:spLocks noGrp="1"/>
          </p:cNvSpPr>
          <p:nvPr>
            <p:ph type="body" idx="1"/>
          </p:nvPr>
        </p:nvSpPr>
        <p:spPr/>
        <p:txBody>
          <a:bodyPr lIns="0" tIns="0" rIns="0" bIns="0"/>
          <a:lstStyle>
            <a:lvl1pPr>
              <a:defRPr sz="2800" b="0" i="0">
                <a:solidFill>
                  <a:schemeClr val="tx1"/>
                </a:solidFill>
                <a:latin typeface="Arial" panose="020B0604020202020204"/>
                <a:cs typeface="Arial" panose="020B0604020202020204"/>
              </a:defRPr>
            </a:lvl1pPr>
          </a:lstStyle>
          <a:p>
            <a:endParaRPr dirty="0"/>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extLst>
      <p:ext uri="{BB962C8B-B14F-4D97-AF65-F5344CB8AC3E}">
        <p14:creationId xmlns:p14="http://schemas.microsoft.com/office/powerpoint/2010/main" val="3952623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5FDDCF89-BBB1-4921-A8B2-79E9608C452B}"/>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占位符 7">
            <a:extLst>
              <a:ext uri="{FF2B5EF4-FFF2-40B4-BE49-F238E27FC236}">
                <a16:creationId xmlns:a16="http://schemas.microsoft.com/office/drawing/2014/main" id="{07271ABA-0814-44B1-A692-771BF7815C94}"/>
              </a:ext>
            </a:extLst>
          </p:cNvPr>
          <p:cNvSpPr>
            <a:spLocks noGrp="1"/>
          </p:cNvSpPr>
          <p:nvPr>
            <p:ph type="body" sz="quarter" idx="17"/>
          </p:nvPr>
        </p:nvSpPr>
        <p:spPr>
          <a:xfrm>
            <a:off x="1066800" y="4223064"/>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5" name="文本框 4">
            <a:extLst>
              <a:ext uri="{FF2B5EF4-FFF2-40B4-BE49-F238E27FC236}">
                <a16:creationId xmlns:a16="http://schemas.microsoft.com/office/drawing/2014/main" id="{3CB9C72C-67DD-406C-AE12-F300C780E139}"/>
              </a:ext>
            </a:extLst>
          </p:cNvPr>
          <p:cNvSpPr txBox="1"/>
          <p:nvPr userDrawn="1"/>
        </p:nvSpPr>
        <p:spPr>
          <a:xfrm>
            <a:off x="990600" y="1169760"/>
            <a:ext cx="3735371" cy="584775"/>
          </a:xfrm>
          <a:prstGeom prst="rect">
            <a:avLst/>
          </a:prstGeom>
          <a:noFill/>
        </p:spPr>
        <p:txBody>
          <a:bodyPr wrap="square" rtlCol="0">
            <a:spAutoFit/>
          </a:bodyPr>
          <a:lstStyle/>
          <a:p>
            <a:r>
              <a:rPr kumimoji="0" lang="zh-CN" altLang="en-US" sz="3200" b="0" i="0" u="none" strike="noStrike" kern="0" cap="none" spc="0" normalizeH="0" baseline="0" noProof="0" dirty="0">
                <a:ln>
                  <a:noFill/>
                </a:ln>
                <a:solidFill>
                  <a:prstClr val="black"/>
                </a:solidFill>
                <a:effectLst/>
                <a:uLnTx/>
                <a:uFillTx/>
                <a:latin typeface="微软雅黑" panose="020B0503020204020204" charset="-122"/>
                <a:ea typeface="+mn-ea"/>
              </a:rPr>
              <a:t>传统方法的不足</a:t>
            </a:r>
            <a:endParaRPr lang="zh-CN" altLang="en-US" dirty="0"/>
          </a:p>
        </p:txBody>
      </p:sp>
    </p:spTree>
    <p:extLst>
      <p:ext uri="{BB962C8B-B14F-4D97-AF65-F5344CB8AC3E}">
        <p14:creationId xmlns:p14="http://schemas.microsoft.com/office/powerpoint/2010/main" val="1279397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kumimoji="0" lang="en-US" altLang="zh-CN" sz="3200" b="0" i="0" u="none" strike="noStrike" kern="0" cap="none" spc="0" normalizeH="0" baseline="0" dirty="0">
                <a:ln>
                  <a:noFill/>
                </a:ln>
                <a:solidFill>
                  <a:prstClr val="black"/>
                </a:solidFill>
                <a:effectLst/>
                <a:uLnTx/>
                <a:uFillTx/>
                <a:latin typeface="微软雅黑" panose="020B0503020204020204" charset="-122"/>
                <a:ea typeface="+mn-ea"/>
                <a:cs typeface="+mn-cs"/>
              </a:rPr>
              <a:t>Motivation</a:t>
            </a:r>
            <a:endParaRPr kumimoji="0" lang="zh-CN" altLang="en-US" sz="3200" b="0" i="0" u="none" strike="noStrike" kern="0" cap="none" spc="0" normalizeH="0" baseline="0" dirty="0">
              <a:ln>
                <a:noFill/>
              </a:ln>
              <a:solidFill>
                <a:prstClr val="black"/>
              </a:solidFill>
              <a:effectLst/>
              <a:uLnTx/>
              <a:uFillTx/>
              <a:latin typeface="微软雅黑" panose="020B0503020204020204" charset="-122"/>
              <a:ea typeface="+mn-ea"/>
              <a:cs typeface="+mn-cs"/>
            </a:endParaRPr>
          </a:p>
        </p:txBody>
      </p:sp>
    </p:spTree>
    <p:extLst>
      <p:ext uri="{BB962C8B-B14F-4D97-AF65-F5344CB8AC3E}">
        <p14:creationId xmlns:p14="http://schemas.microsoft.com/office/powerpoint/2010/main" val="1212653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127393"/>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548895"/>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956438"/>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5" name="文本框 4">
            <a:extLst>
              <a:ext uri="{FF2B5EF4-FFF2-40B4-BE49-F238E27FC236}">
                <a16:creationId xmlns:a16="http://schemas.microsoft.com/office/drawing/2014/main" id="{2CB477FD-BD71-4560-B797-DF1923A11E31}"/>
              </a:ext>
            </a:extLst>
          </p:cNvPr>
          <p:cNvSpPr txBox="1"/>
          <p:nvPr userDrawn="1"/>
        </p:nvSpPr>
        <p:spPr>
          <a:xfrm>
            <a:off x="990600" y="1143000"/>
            <a:ext cx="2514600" cy="584775"/>
          </a:xfrm>
          <a:prstGeom prst="rect">
            <a:avLst/>
          </a:prstGeom>
          <a:noFill/>
        </p:spPr>
        <p:txBody>
          <a:bodyPr wrap="square" rtlCol="0">
            <a:spAutoFit/>
          </a:bodyPr>
          <a:lstStyle/>
          <a:p>
            <a:r>
              <a:rPr lang="zh-CN" altLang="en-US" sz="3200" b="0" i="0" u="none" dirty="0">
                <a:solidFill>
                  <a:schemeClr val="tx1"/>
                </a:solidFill>
                <a:latin typeface="微软雅黑" panose="020B0503020204020204" charset="-122"/>
                <a:ea typeface="+mj-ea"/>
              </a:rPr>
              <a:t>主要框架</a:t>
            </a:r>
          </a:p>
        </p:txBody>
      </p:sp>
    </p:spTree>
    <p:extLst>
      <p:ext uri="{BB962C8B-B14F-4D97-AF65-F5344CB8AC3E}">
        <p14:creationId xmlns:p14="http://schemas.microsoft.com/office/powerpoint/2010/main" val="1872441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0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127393"/>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548895"/>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956438"/>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5" name="文本框 4">
            <a:extLst>
              <a:ext uri="{FF2B5EF4-FFF2-40B4-BE49-F238E27FC236}">
                <a16:creationId xmlns:a16="http://schemas.microsoft.com/office/drawing/2014/main" id="{2CB477FD-BD71-4560-B797-DF1923A11E31}"/>
              </a:ext>
            </a:extLst>
          </p:cNvPr>
          <p:cNvSpPr txBox="1"/>
          <p:nvPr userDrawn="1"/>
        </p:nvSpPr>
        <p:spPr>
          <a:xfrm>
            <a:off x="990600" y="1143000"/>
            <a:ext cx="2514600" cy="584775"/>
          </a:xfrm>
          <a:prstGeom prst="rect">
            <a:avLst/>
          </a:prstGeom>
          <a:noFill/>
        </p:spPr>
        <p:txBody>
          <a:bodyPr wrap="square" rtlCol="0">
            <a:spAutoFit/>
          </a:bodyPr>
          <a:lstStyle/>
          <a:p>
            <a:r>
              <a:rPr lang="zh-CN" altLang="en-US" sz="3200" b="0" i="0" u="none" dirty="0">
                <a:solidFill>
                  <a:schemeClr val="tx1"/>
                </a:solidFill>
                <a:latin typeface="微软雅黑" panose="020B0503020204020204" charset="-122"/>
                <a:ea typeface="+mj-ea"/>
              </a:rPr>
              <a:t>实验</a:t>
            </a:r>
          </a:p>
        </p:txBody>
      </p:sp>
    </p:spTree>
    <p:extLst>
      <p:ext uri="{BB962C8B-B14F-4D97-AF65-F5344CB8AC3E}">
        <p14:creationId xmlns:p14="http://schemas.microsoft.com/office/powerpoint/2010/main" val="1267225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lang="zh-CN" altLang="en-US" sz="3200" b="0" dirty="0">
                <a:solidFill>
                  <a:srgbClr val="000000"/>
                </a:solidFill>
                <a:effectLst/>
                <a:latin typeface="Consolas" panose="020B0609020204030204" pitchFamily="49" charset="0"/>
              </a:rPr>
              <a:t>启发性或普适性</a:t>
            </a:r>
          </a:p>
        </p:txBody>
      </p:sp>
    </p:spTree>
    <p:extLst>
      <p:ext uri="{BB962C8B-B14F-4D97-AF65-F5344CB8AC3E}">
        <p14:creationId xmlns:p14="http://schemas.microsoft.com/office/powerpoint/2010/main" val="3009731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6/10/2020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lang="zh-CN" altLang="en-US" sz="3200" b="0" dirty="0">
                <a:solidFill>
                  <a:srgbClr val="000000"/>
                </a:solidFill>
                <a:effectLst/>
                <a:latin typeface="Consolas" panose="020B0609020204030204" pitchFamily="49" charset="0"/>
              </a:rPr>
              <a:t>总结</a:t>
            </a:r>
          </a:p>
        </p:txBody>
      </p:sp>
    </p:spTree>
    <p:extLst>
      <p:ext uri="{BB962C8B-B14F-4D97-AF65-F5344CB8AC3E}">
        <p14:creationId xmlns:p14="http://schemas.microsoft.com/office/powerpoint/2010/main" val="2736304630"/>
      </p:ext>
    </p:extLst>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slideLayouts/slideLayout12.xml" Type="http://schemas.openxmlformats.org/officeDocument/2006/relationships/slideLayout"/><Relationship Id="rId13" Target="../slideLayouts/slideLayout13.xml" Type="http://schemas.openxmlformats.org/officeDocument/2006/relationships/slideLayout"/><Relationship Id="rId14" Target="../slideLayouts/slideLayout14.xml" Type="http://schemas.openxmlformats.org/officeDocument/2006/relationships/slideLayout"/><Relationship Id="rId15" Target="../slideLayouts/slideLayout15.xml" Type="http://schemas.openxmlformats.org/officeDocument/2006/relationships/slideLayout"/><Relationship Id="rId16" Target="../slideLayouts/slideLayout16.xml" Type="http://schemas.openxmlformats.org/officeDocument/2006/relationships/slideLayout"/><Relationship Id="rId17" Target="../slideLayouts/slideLayout17.xml" Type="http://schemas.openxmlformats.org/officeDocument/2006/relationships/slideLayout"/><Relationship Id="rId18" Target="../slideLayouts/slideLayout18.xml" Type="http://schemas.openxmlformats.org/officeDocument/2006/relationships/slideLayout"/><Relationship Id="rId19" Target="../slideLayouts/slideLayout19.xml" Type="http://schemas.openxmlformats.org/officeDocument/2006/relationships/slideLayout"/><Relationship Id="rId2" Target="../slideLayouts/slideLayout2.xml" Type="http://schemas.openxmlformats.org/officeDocument/2006/relationships/slideLayout"/><Relationship Id="rId20" Target="../slideLayouts/slideLayout20.xml" Type="http://schemas.openxmlformats.org/officeDocument/2006/relationships/slideLayout"/><Relationship Id="rId21" Target="../slideLayouts/slideLayout21.xml" Type="http://schemas.openxmlformats.org/officeDocument/2006/relationships/slideLayout"/><Relationship Id="rId22" Target="../slideLayouts/slideLayout22.xml" Type="http://schemas.openxmlformats.org/officeDocument/2006/relationships/slideLayout"/><Relationship Id="rId23" Target="../slideLayouts/slideLayout23.xml" Type="http://schemas.openxmlformats.org/officeDocument/2006/relationships/slideLayout"/><Relationship Id="rId24" Target="../theme/theme1.xml" Type="http://schemas.openxmlformats.org/officeDocument/2006/relationships/theme"/><Relationship Id="rId25" Target="../media/image1.png" Type="http://schemas.openxmlformats.org/officeDocument/2006/relationships/image"/><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userDrawn="1"/>
        </p:nvSpPr>
        <p:spPr>
          <a:xfrm>
            <a:off x="0" y="999744"/>
            <a:ext cx="11280648" cy="15239"/>
          </a:xfrm>
          <a:prstGeom prst="rect">
            <a:avLst/>
          </a:prstGeom>
          <a:blipFill>
            <a:blip r:embed="rId25" cstate="print"/>
            <a:stretch>
              <a:fillRect/>
            </a:stretch>
          </a:blipFill>
        </p:spPr>
        <p:txBody>
          <a:bodyPr wrap="square" lIns="0" tIns="0" rIns="0" bIns="0" rtlCol="0"/>
          <a:lstStyle/>
          <a:p>
            <a:endParaRPr/>
          </a:p>
        </p:txBody>
      </p:sp>
      <p:sp>
        <p:nvSpPr>
          <p:cNvPr id="17" name="bg object 17"/>
          <p:cNvSpPr/>
          <p:nvPr userDrawn="1"/>
        </p:nvSpPr>
        <p:spPr>
          <a:xfrm>
            <a:off x="0" y="851839"/>
            <a:ext cx="3430270" cy="78740"/>
          </a:xfrm>
          <a:custGeom>
            <a:avLst/>
            <a:gdLst/>
            <a:ahLst/>
            <a:cxnLst/>
            <a:rect l="l" t="t" r="r" b="b"/>
            <a:pathLst>
              <a:path w="3430270" h="78740">
                <a:moveTo>
                  <a:pt x="1967522" y="78371"/>
                </a:moveTo>
                <a:lnTo>
                  <a:pt x="1820646" y="0"/>
                </a:lnTo>
                <a:lnTo>
                  <a:pt x="0" y="0"/>
                </a:lnTo>
                <a:lnTo>
                  <a:pt x="0" y="78371"/>
                </a:lnTo>
                <a:lnTo>
                  <a:pt x="1967522" y="78371"/>
                </a:lnTo>
                <a:close/>
              </a:path>
              <a:path w="3430270" h="78740">
                <a:moveTo>
                  <a:pt x="3429825" y="78371"/>
                </a:moveTo>
                <a:lnTo>
                  <a:pt x="3301911" y="0"/>
                </a:lnTo>
                <a:lnTo>
                  <a:pt x="1941677" y="0"/>
                </a:lnTo>
                <a:lnTo>
                  <a:pt x="2069592" y="78371"/>
                </a:lnTo>
                <a:lnTo>
                  <a:pt x="3429825" y="78371"/>
                </a:lnTo>
                <a:close/>
              </a:path>
            </a:pathLst>
          </a:custGeom>
          <a:solidFill>
            <a:srgbClr val="61D6FE"/>
          </a:solidFill>
        </p:spPr>
        <p:txBody>
          <a:bodyPr wrap="square" lIns="0" tIns="0" rIns="0" bIns="0" rtlCol="0"/>
          <a:lstStyle/>
          <a:p>
            <a:endParaRPr/>
          </a:p>
        </p:txBody>
      </p:sp>
      <p:sp>
        <p:nvSpPr>
          <p:cNvPr id="18" name="bg object 18"/>
          <p:cNvSpPr/>
          <p:nvPr userDrawn="1"/>
        </p:nvSpPr>
        <p:spPr>
          <a:xfrm>
            <a:off x="3403980" y="851839"/>
            <a:ext cx="2320290" cy="78740"/>
          </a:xfrm>
          <a:custGeom>
            <a:avLst/>
            <a:gdLst/>
            <a:ahLst/>
            <a:cxnLst/>
            <a:rect l="l" t="t" r="r" b="b"/>
            <a:pathLst>
              <a:path w="2320290" h="78740">
                <a:moveTo>
                  <a:pt x="1033424" y="78371"/>
                </a:moveTo>
                <a:lnTo>
                  <a:pt x="905510" y="0"/>
                </a:lnTo>
                <a:lnTo>
                  <a:pt x="0" y="0"/>
                </a:lnTo>
                <a:lnTo>
                  <a:pt x="127914" y="78371"/>
                </a:lnTo>
                <a:lnTo>
                  <a:pt x="1033424" y="78371"/>
                </a:lnTo>
                <a:close/>
              </a:path>
              <a:path w="2320290" h="78740">
                <a:moveTo>
                  <a:pt x="1462290" y="78371"/>
                </a:moveTo>
                <a:lnTo>
                  <a:pt x="1334376" y="0"/>
                </a:lnTo>
                <a:lnTo>
                  <a:pt x="1007579" y="0"/>
                </a:lnTo>
                <a:lnTo>
                  <a:pt x="1135494" y="78371"/>
                </a:lnTo>
                <a:lnTo>
                  <a:pt x="1462290" y="78371"/>
                </a:lnTo>
                <a:close/>
              </a:path>
              <a:path w="2320290" h="78740">
                <a:moveTo>
                  <a:pt x="1891157" y="78371"/>
                </a:moveTo>
                <a:lnTo>
                  <a:pt x="1763229" y="0"/>
                </a:lnTo>
                <a:lnTo>
                  <a:pt x="1436446" y="0"/>
                </a:lnTo>
                <a:lnTo>
                  <a:pt x="1564360" y="78371"/>
                </a:lnTo>
                <a:lnTo>
                  <a:pt x="1891157" y="78371"/>
                </a:lnTo>
                <a:close/>
              </a:path>
              <a:path w="2320290" h="78740">
                <a:moveTo>
                  <a:pt x="2320010" y="78371"/>
                </a:moveTo>
                <a:lnTo>
                  <a:pt x="2192096" y="0"/>
                </a:lnTo>
                <a:lnTo>
                  <a:pt x="1865299" y="0"/>
                </a:lnTo>
                <a:lnTo>
                  <a:pt x="1993214" y="78371"/>
                </a:lnTo>
                <a:lnTo>
                  <a:pt x="2320010" y="78371"/>
                </a:lnTo>
                <a:close/>
              </a:path>
            </a:pathLst>
          </a:custGeom>
          <a:solidFill>
            <a:srgbClr val="61D6FE">
              <a:alpha val="14898"/>
            </a:srgbClr>
          </a:solidFill>
        </p:spPr>
        <p:txBody>
          <a:bodyPr wrap="square" lIns="0" tIns="0" rIns="0" bIns="0" rtlCol="0"/>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6/10/2020</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t>‹#›</a:t>
            </a:fld>
            <a:endParaRPr/>
          </a:p>
        </p:txBody>
      </p:sp>
      <p:sp>
        <p:nvSpPr>
          <p:cNvPr id="7" name="object 2"/>
          <p:cNvSpPr txBox="1">
            <a:spLocks noGrp="1"/>
          </p:cNvSpPr>
          <p:nvPr userDrawn="1"/>
        </p:nvSpPr>
        <p:spPr>
          <a:xfrm>
            <a:off x="205270" y="254375"/>
            <a:ext cx="1623530" cy="355225"/>
          </a:xfrm>
          <a:prstGeom prst="rect">
            <a:avLst/>
          </a:prstGeom>
          <a:ln w="38100">
            <a:solidFill>
              <a:srgbClr val="49BB88"/>
            </a:solidFill>
          </a:ln>
        </p:spPr>
        <p:txBody>
          <a:bodyPr vert="horz" wrap="square" lIns="0" tIns="77470" rIns="0" bIns="0" rtlCol="0">
            <a:spAutoFit/>
          </a:bodyPr>
          <a:lstStyle>
            <a:lvl1pPr>
              <a:defRPr sz="3200" b="0" i="0">
                <a:solidFill>
                  <a:schemeClr val="tx1"/>
                </a:solidFill>
                <a:latin typeface="微软雅黑" panose="020B0503020204020204" charset="-122"/>
                <a:ea typeface="+mj-ea"/>
                <a:cs typeface="微软雅黑" panose="020B0503020204020204" charset="-122"/>
              </a:defRPr>
            </a:lvl1pPr>
          </a:lstStyle>
          <a:p>
            <a:pPr marL="155575">
              <a:lnSpc>
                <a:spcPct val="100000"/>
              </a:lnSpc>
              <a:spcBef>
                <a:spcPts val="610"/>
              </a:spcBef>
            </a:pPr>
            <a:r>
              <a:rPr sz="1800" b="1" spc="1350" dirty="0">
                <a:solidFill>
                  <a:srgbClr val="49BB88"/>
                </a:solidFill>
                <a:latin typeface="Microsoft JhengHei UI" panose="020B0604030504040204" charset="-120"/>
                <a:cs typeface="Microsoft JhengHei UI" panose="020B0604030504040204" charset="-120"/>
              </a:rPr>
              <a:t>  </a:t>
            </a:r>
            <a:endParaRPr sz="1800">
              <a:latin typeface="Microsoft JhengHei UI" panose="020B0604030504040204" charset="-120"/>
              <a:cs typeface="Microsoft JhengHei UI" panose="020B0604030504040204" charset="-120"/>
            </a:endParaRPr>
          </a:p>
        </p:txBody>
      </p:sp>
      <p:sp>
        <p:nvSpPr>
          <p:cNvPr id="12" name="内容占位符 18">
            <a:extLst>
              <a:ext uri="{FF2B5EF4-FFF2-40B4-BE49-F238E27FC236}">
                <a16:creationId xmlns:a16="http://schemas.microsoft.com/office/drawing/2014/main" id="{83B1EB43-E8F5-4F9F-926C-CC037DB9878D}"/>
              </a:ext>
            </a:extLst>
          </p:cNvPr>
          <p:cNvSpPr txBox="1">
            <a:spLocks/>
          </p:cNvSpPr>
          <p:nvPr userDrawn="1"/>
        </p:nvSpPr>
        <p:spPr>
          <a:xfrm>
            <a:off x="228600" y="254375"/>
            <a:ext cx="4648200" cy="279025"/>
          </a:xfrm>
          <a:prstGeom prst="rect">
            <a:avLst/>
          </a:prstGeom>
        </p:spPr>
        <p:txBody>
          <a:bodyPr/>
          <a:lstStyle>
            <a:lvl1pPr marL="0">
              <a:defRPr lang="zh-CN" altLang="en-US" sz="1800" kern="1200" dirty="0" smtClean="0">
                <a:solidFill>
                  <a:schemeClr val="tx1"/>
                </a:solidFill>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Hello</a:t>
            </a:r>
            <a:r>
              <a:rPr lang="zh-CN" altLang="en-US" dirty="0"/>
              <a:t>，炼丹师</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64" r:id="rId4"/>
    <p:sldLayoutId id="2147483665" r:id="rId5"/>
    <p:sldLayoutId id="2147483669" r:id="rId6"/>
    <p:sldLayoutId id="2147483670" r:id="rId7"/>
    <p:sldLayoutId id="2147483666" r:id="rId8"/>
    <p:sldLayoutId id="2147483667" r:id="rId9"/>
    <p:sldLayoutId id="2147483668" r:id="rId10"/>
    <p:sldLayoutId id="2147483657" r:id="rId11"/>
    <p:sldLayoutId id="2147483662" r:id="rId12"/>
    <p:sldLayoutId id="2147483652" r:id="rId13"/>
    <p:sldLayoutId id="2147483663" r:id="rId14"/>
    <p:sldLayoutId id="2147483658" r:id="rId15"/>
    <p:sldLayoutId id="2147483661" r:id="rId16"/>
    <p:sldLayoutId id="2147483659" r:id="rId17"/>
    <p:sldLayoutId id="2147483660" r:id="rId18"/>
    <p:sldLayoutId id="2147483671" r:id="rId19"/>
    <p:sldLayoutId id="2147483672" r:id="rId20"/>
    <p:sldLayoutId id="2147483674" r:id="rId21"/>
    <p:sldLayoutId id="2147483673" r:id="rId22"/>
    <p:sldLayoutId id="2147483675" r:id="rId23"/>
  </p:sldLayoutIdLst>
  <p:txStyles>
    <p:titleStyle>
      <a:lvl1pPr>
        <a:defRPr u="none">
          <a:latin typeface="Arial" panose="020B0604020202020204" pitchFamily="34" charset="0"/>
          <a:ea typeface="+mj-ea"/>
          <a:cs typeface="Arial" panose="020B0604020202020204" pitchFamily="34" charset="0"/>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1.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13.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1.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22.xml" Type="http://schemas.openxmlformats.org/officeDocument/2006/relationships/slideLayout"/><Relationship Id="rId2" Target="../media/image10.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5.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6.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22.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22.xml" Type="http://schemas.openxmlformats.org/officeDocument/2006/relationships/slideLayout"/><Relationship Id="rId2" Target="../media/image12.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15.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3.xml" Type="http://schemas.openxmlformats.org/officeDocument/2006/relationships/slideLayout"/><Relationship Id="rId2" Target="../notesSlides/notesSlide1.xml" Type="http://schemas.openxmlformats.org/officeDocument/2006/relationships/notesSlide"/><Relationship Id="rId3" Target="../media/image2.jpeg" Type="http://schemas.openxmlformats.org/officeDocument/2006/relationships/image"/><Relationship Id="rId4" Target="../media/image3.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22.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19.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3.xml" Type="http://schemas.openxmlformats.org/officeDocument/2006/relationships/slideLayout"/><Relationship Id="rId2" Target="../media/image15.jpe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3.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 Id="rId4" Target="../media/image20.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3.xml" Type="http://schemas.openxmlformats.org/officeDocument/2006/relationships/slideLayout"/><Relationship Id="rId2" Target="../notesSlides/notesSlide3.xml" Type="http://schemas.openxmlformats.org/officeDocument/2006/relationships/notesSlide"/><Relationship Id="rId3" Target="../media/image21.png" Type="http://schemas.openxmlformats.org/officeDocument/2006/relationships/image"/><Relationship Id="rId4" Target="../media/image22.jpeg" Type="http://schemas.openxmlformats.org/officeDocument/2006/relationships/image"/><Relationship Id="rId5" Target="../media/image23.png" Type="http://schemas.openxmlformats.org/officeDocument/2006/relationships/image"/><Relationship Id="rId6" Target="../media/image24.jpeg" Type="http://schemas.openxmlformats.org/officeDocument/2006/relationships/image"/><Relationship Id="rId7" Target="../media/image25.png" Type="http://schemas.openxmlformats.org/officeDocument/2006/relationships/image"/><Relationship Id="rId8" Target="../media/image26.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16.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3.xml" Type="http://schemas.openxmlformats.org/officeDocument/2006/relationships/slideLayout"/><Relationship Id="rId2" Target="../media/image27.png" Type="http://schemas.openxmlformats.org/officeDocument/2006/relationships/image"/><Relationship Id="rId3" Target="../media/image28.jpe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21.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3.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3.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2.xml" Type="http://schemas.openxmlformats.org/officeDocument/2006/relationships/slideLayout"/></Relationships>
</file>

<file path=ppt/slides/_rels/slide30.xml.rels><?xml version="1.0" encoding="UTF-8" standalone="yes"?><Relationships xmlns="http://schemas.openxmlformats.org/package/2006/relationships"><Relationship Id="rId1" Target="../slideLayouts/slideLayout1.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1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3.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18.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23.xml" Type="http://schemas.openxmlformats.org/officeDocument/2006/relationships/slideLayout"/><Relationship Id="rId2" Target="../notesSlides/notesSlide2.xml" Type="http://schemas.openxmlformats.org/officeDocument/2006/relationships/notesSlide"/><Relationship Id="rId3" Target="../media/image8.png" Type="http://schemas.openxmlformats.org/officeDocument/2006/relationships/image"/><Relationship Id="rId4"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22.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13.xml" Type="http://schemas.openxmlformats.org/officeDocument/2006/relationships/slideLayout"/></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6F5D8B-6C4C-4ACF-9438-1D26248885F7}"/>
              </a:ext>
            </a:extLst>
          </p:cNvPr>
          <p:cNvSpPr>
            <a:spLocks noGrp="1"/>
          </p:cNvSpPr>
          <p:nvPr>
            <p:ph type="ctrTitle"/>
          </p:nvPr>
        </p:nvSpPr>
        <p:spPr>
          <a:xfrm>
            <a:off x="1487170" y="2895600"/>
            <a:ext cx="9217660" cy="830997"/>
          </a:xfrm>
        </p:spPr>
        <p:txBody>
          <a:bodyPr/>
          <a:lstStyle/>
          <a:p>
            <a:pPr algn="ctr" lvl="0"/>
            <a:r>
              <a:rPr lang="en-US" sz="4600" b="false" i="false" u="none">
                <a:solidFill>
                  <a:srgbClr val="000000"/>
                </a:solidFill>
                <a:latin typeface="Arial"/>
              </a:rPr>
              <a:t>Hello, ML Alchemist</a:t>
            </a:r>
          </a:p>
        </p:txBody>
      </p:sp>
      <p:sp>
        <p:nvSpPr>
          <p:cNvPr id="3" name="副标题 2">
            <a:extLst>
              <a:ext uri="{FF2B5EF4-FFF2-40B4-BE49-F238E27FC236}">
                <a16:creationId xmlns:a16="http://schemas.microsoft.com/office/drawing/2014/main" id="{2AC3A6B4-78E2-4359-A87D-22F2AB8D5F16}"/>
              </a:ext>
            </a:extLst>
          </p:cNvPr>
          <p:cNvSpPr>
            <a:spLocks noGrp="1"/>
          </p:cNvSpPr>
          <p:nvPr>
            <p:ph idx="4" type="subTitle"/>
          </p:nvPr>
        </p:nvSpPr>
        <p:spPr>
          <a:xfrm>
            <a:off x="4876800" y="4495800"/>
            <a:ext cx="3901440" cy="430887"/>
          </a:xfrm>
        </p:spPr>
        <p:txBody>
          <a:bodyPr/>
          <a:lstStyle/>
          <a:p>
            <a:r>
              <a:rPr altLang="zh-CN" dirty="0" err="1" lang="en-US"/>
              <a:t>Jiaxun</a:t>
            </a:r>
            <a:r>
              <a:rPr altLang="zh-CN" dirty="0" lang="en-US"/>
              <a:t> Yang</a:t>
            </a:r>
            <a:endParaRPr altLang="en-US" dirty="0" lang="zh-CN"/>
          </a:p>
        </p:txBody>
      </p:sp>
    </p:spTree>
    <p:extLst>
      <p:ext uri="{BB962C8B-B14F-4D97-AF65-F5344CB8AC3E}">
        <p14:creationId xmlns:p14="http://schemas.microsoft.com/office/powerpoint/2010/main" val="2116670623"/>
      </p:ext>
    </p:extLst>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6795DB-1BFA-4267-B45F-1D23BC77341B}"/>
              </a:ext>
            </a:extLst>
          </p:cNvPr>
          <p:cNvSpPr>
            <a:spLocks noGrp="1"/>
          </p:cNvSpPr>
          <p:nvPr>
            <p:ph type="title"/>
          </p:nvPr>
        </p:nvSpPr>
        <p:spPr/>
        <p:txBody>
          <a:bodyPr/>
          <a:lstStyle/>
          <a:p>
            <a:pPr lvl="0"/>
            <a:r>
              <a:rPr lang="en-US" sz="2200" b="false" i="false" u="none">
                <a:solidFill>
                  <a:srgbClr val="000000"/>
                </a:solidFill>
                <a:latin typeface="Arial"/>
              </a:rPr>
              <a:t>Improvement based on anchor free</a:t>
            </a:r>
          </a:p>
        </p:txBody>
      </p:sp>
      <p:graphicFrame>
        <p:nvGraphicFramePr>
          <p:cNvPr id="5" name="表格 4">
            <a:extLst>
              <a:ext uri="{FF2B5EF4-FFF2-40B4-BE49-F238E27FC236}">
                <a16:creationId xmlns:a16="http://schemas.microsoft.com/office/drawing/2014/main" id="{A51759AD-717D-47C8-9353-F898738C856B}"/>
              </a:ext>
            </a:extLst>
          </p:cNvPr>
          <p:cNvGraphicFramePr>
            <a:graphicFrameLocks noGrp="1"/>
          </p:cNvGraphicFramePr>
          <p:nvPr>
            <p:extLst>
              <p:ext uri="{D42A27DB-BD31-4B8C-83A1-F6EECF244321}">
                <p14:modId xmlns:p14="http://schemas.microsoft.com/office/powerpoint/2010/main" val="3462981217"/>
              </p:ext>
            </p:extLst>
          </p:nvPr>
        </p:nvGraphicFramePr>
        <p:xfrm>
          <a:off x="361950" y="1905000"/>
          <a:ext cx="11525250" cy="4727003"/>
        </p:xfrm>
        <a:graphic>
          <a:graphicData uri="http://schemas.openxmlformats.org/drawingml/2006/table">
            <a:tbl>
              <a:tblPr>
                <a:tableStyleId>{5C22544A-7EE6-4342-B048-85BDC9FD1C3A}</a:tableStyleId>
              </a:tblPr>
              <a:tblGrid>
                <a:gridCol w="2224731">
                  <a:extLst>
                    <a:ext uri="{9D8B030D-6E8A-4147-A177-3AD203B41FA5}">
                      <a16:colId xmlns:a16="http://schemas.microsoft.com/office/drawing/2014/main" val="2097410806"/>
                    </a:ext>
                  </a:extLst>
                </a:gridCol>
                <a:gridCol w="2148016">
                  <a:extLst>
                    <a:ext uri="{9D8B030D-6E8A-4147-A177-3AD203B41FA5}">
                      <a16:colId xmlns:a16="http://schemas.microsoft.com/office/drawing/2014/main" val="1336897036"/>
                    </a:ext>
                  </a:extLst>
                </a:gridCol>
                <a:gridCol w="1799453">
                  <a:extLst>
                    <a:ext uri="{9D8B030D-6E8A-4147-A177-3AD203B41FA5}">
                      <a16:colId xmlns:a16="http://schemas.microsoft.com/office/drawing/2014/main" val="195667539"/>
                    </a:ext>
                  </a:extLst>
                </a:gridCol>
                <a:gridCol w="5353050">
                  <a:extLst>
                    <a:ext uri="{9D8B030D-6E8A-4147-A177-3AD203B41FA5}">
                      <a16:colId xmlns:a16="http://schemas.microsoft.com/office/drawing/2014/main" val="2302312346"/>
                    </a:ext>
                  </a:extLst>
                </a:gridCol>
              </a:tblGrid>
              <a:tr h="268707">
                <a:tc>
                  <a:txBody>
                    <a:bodyPr/>
                    <a:lstStyle/>
                    <a:p>
                      <a:pPr algn="l" lvl="0" marL="0"/>
                      <a:r>
                        <a:rPr lang="en-US" sz="1000" b="false" i="false" u="none">
                          <a:solidFill>
                            <a:srgbClr val="000000"/>
                          </a:solidFill>
                          <a:latin typeface="Arial"/>
                        </a:rPr>
                        <a:t>angle</a:t>
                      </a:r>
                    </a:p>
                  </a:txBody>
                  <a:tcPr anchor="ctr" marB="0" marL="6350" marR="6350" marT="6350"/>
                </a:tc>
                <a:tc>
                  <a:txBody>
                    <a:bodyPr/>
                    <a:lstStyle/>
                    <a:p>
                      <a:pPr algn="l" lvl="0" marL="0"/>
                      <a:r>
                        <a:rPr lang="en-US" sz="1000" b="false" i="false" u="none">
                          <a:solidFill>
                            <a:srgbClr val="000000"/>
                          </a:solidFill>
                          <a:latin typeface="Arial"/>
                        </a:rPr>
                        <a:t>paper</a:t>
                      </a:r>
                    </a:p>
                  </a:txBody>
                  <a:tcPr anchor="ctr" marB="0" marL="6350" marR="6350" marT="6350"/>
                </a:tc>
                <a:tc>
                  <a:txBody>
                    <a:bodyPr/>
                    <a:lstStyle/>
                    <a:p>
                      <a:pPr algn="l" fontAlgn="ctr"/>
                      <a:r>
                        <a:rPr dirty="0" err="1" lang="en-US" strike="noStrike" sz="1800" u="none">
                          <a:solidFill>
                            <a:schemeClr val="dk1"/>
                          </a:solidFill>
                          <a:effectLst/>
                          <a:latin typeface="+mn-lt"/>
                          <a:ea typeface="+mn-ea"/>
                          <a:cs typeface="+mn-cs"/>
                        </a:rPr>
                        <a:t>mAP</a:t>
                      </a:r>
                      <a:endParaRPr dirty="0" lang="en-US" strike="noStrike" sz="1800" u="none">
                        <a:solidFill>
                          <a:schemeClr val="dk1"/>
                        </a:solidFill>
                        <a:effectLst/>
                        <a:latin typeface="+mn-lt"/>
                        <a:ea typeface="+mn-ea"/>
                        <a:cs typeface="+mn-cs"/>
                      </a:endParaRPr>
                    </a:p>
                  </a:txBody>
                  <a:tcPr anchor="ctr" marB="0" marL="6350" marR="6350" marT="6350"/>
                </a:tc>
                <a:tc>
                  <a:txBody>
                    <a:bodyPr/>
                    <a:lstStyle/>
                    <a:p>
                      <a:pPr algn="l" lvl="0" marL="0"/>
                      <a:r>
                        <a:rPr lang="en-US" sz="1000" b="false" i="false" u="none">
                          <a:solidFill>
                            <a:srgbClr val="000000"/>
                          </a:solidFill>
                          <a:latin typeface="Arial"/>
                        </a:rPr>
                        <a:t>Job description</a:t>
                      </a:r>
                    </a:p>
                  </a:txBody>
                  <a:tcPr anchor="ctr" marB="0" marL="6350" marR="6350" marT="6350"/>
                </a:tc>
                <a:extLst>
                  <a:ext uri="{0D108BD9-81ED-4DB2-BD59-A6C34878D82A}">
                    <a16:rowId xmlns:a16="http://schemas.microsoft.com/office/drawing/2014/main" val="3995091529"/>
                  </a:ext>
                </a:extLst>
              </a:tr>
              <a:tr h="721893">
                <a:tc>
                  <a:txBody>
                    <a:bodyPr/>
                    <a:lstStyle/>
                    <a:p>
                      <a:pPr algn="l" lvl="0" marL="0"/>
                      <a:r>
                        <a:rPr lang="en-US" sz="1800" b="true" i="false" u="none">
                          <a:solidFill>
                            <a:srgbClr val="000000"/>
                          </a:solidFill>
                          <a:latin typeface="Arial"/>
                        </a:rPr>
                        <a:t>Corner (false free)</a:t>
                      </a:r>
                    </a:p>
                  </a:txBody>
                  <a:tcPr anchor="ctr" marB="0" marL="6350" marR="6350" marT="6350"/>
                </a:tc>
                <a:tc>
                  <a:txBody>
                    <a:bodyPr/>
                    <a:lstStyle/>
                    <a:p>
                      <a:pPr algn="l" lvl="0" marL="0"/>
                      <a:r>
                        <a:rPr lang="en-US" sz="1800" b="false" i="false" u="none">
                          <a:solidFill>
                            <a:srgbClr val="00B050"/>
                          </a:solidFill>
                          <a:latin typeface="Arial"/>
                        </a:rPr>
                        <a:t>Cornernet (ancestor)</a:t>
                      </a:r>
                    </a:p>
                  </a:txBody>
                  <a:tcPr anchor="ctr" marB="0" marL="6350" marR="6350" marT="6350"/>
                </a:tc>
                <a:tc>
                  <a:txBody>
                    <a:bodyPr/>
                    <a:lstStyle/>
                    <a:p>
                      <a:pPr algn="l" fontAlgn="ctr"/>
                      <a:r>
                        <a:rPr altLang="zh-CN" dirty="0" lang="en-US" strike="noStrike" sz="2000" u="none">
                          <a:solidFill>
                            <a:schemeClr val="dk1"/>
                          </a:solidFill>
                          <a:effectLst/>
                          <a:latin typeface="+mn-lt"/>
                          <a:ea typeface="+mn-ea"/>
                          <a:cs typeface="+mn-cs"/>
                        </a:rPr>
                        <a:t>44.6</a:t>
                      </a:r>
                    </a:p>
                  </a:txBody>
                  <a:tcPr anchor="ctr" marB="0" marL="6350" marR="6350" marT="6350"/>
                </a:tc>
                <a:tc>
                  <a:txBody>
                    <a:bodyPr/>
                    <a:lstStyle/>
                    <a:p>
                      <a:pPr algn="l" lvl="0" marL="0"/>
                      <a:r>
                        <a:rPr lang="en-US" sz="1200" b="false" i="false" u="none">
                          <a:solidFill>
                            <a:srgbClr val="000000"/>
                          </a:solidFill>
                          <a:latin typeface="Arial"/>
                        </a:rPr>
                        <a:t>Cornernet = replace the bounding box with a set of points in the upper left corner and the lower right corner + a new pooling method, cornernet pooling.</a:t>
                      </a:r>
                    </a:p>
                  </a:txBody>
                  <a:tcPr anchor="ctr" marB="0" marL="6350" marR="6350" marT="6350"/>
                </a:tc>
                <a:extLst>
                  <a:ext uri="{0D108BD9-81ED-4DB2-BD59-A6C34878D82A}">
                    <a16:rowId xmlns:a16="http://schemas.microsoft.com/office/drawing/2014/main" val="2857882405"/>
                  </a:ext>
                </a:extLst>
              </a:tr>
              <a:tr h="1578140">
                <a:tc>
                  <a:txBody>
                    <a:bodyPr/>
                    <a:lstStyle/>
                    <a:p>
                      <a:pPr algn="l" lvl="0" marL="0"/>
                      <a:r>
                        <a:rPr lang="en-US" sz="2000" b="true" i="false" u="none">
                          <a:solidFill>
                            <a:srgbClr val="000000"/>
                          </a:solidFill>
                          <a:latin typeface="Arial"/>
                        </a:rPr>
                        <a:t>Center point (false free)</a:t>
                      </a:r>
                    </a:p>
                  </a:txBody>
                  <a:tcPr anchor="ctr" marB="0" marL="6350" marR="6350" marT="6350"/>
                </a:tc>
                <a:tc>
                  <a:txBody>
                    <a:bodyPr/>
                    <a:lstStyle/>
                    <a:p>
                      <a:pPr algn="l" lvl="0" marL="0"/>
                      <a:r>
                        <a:rPr lang="en-US" sz="2000" b="false" i="false" u="none">
                          <a:solidFill>
                            <a:srgbClr val="000000"/>
                          </a:solidFill>
                          <a:latin typeface="Arial"/>
                        </a:rPr>
                        <a:t>Centernet (cornernet improvement)</a:t>
                      </a:r>
                    </a:p>
                  </a:txBody>
                  <a:tcPr anchor="ctr" marB="0" marL="6350" marR="6350" marT="6350"/>
                </a:tc>
                <a:tc>
                  <a:txBody>
                    <a:bodyPr/>
                    <a:lstStyle/>
                    <a:p>
                      <a:pPr algn="l" fontAlgn="ctr"/>
                      <a:r>
                        <a:rPr dirty="0" lang="en-US" strike="noStrike" sz="2000" u="none">
                          <a:solidFill>
                            <a:schemeClr val="dk1"/>
                          </a:solidFill>
                          <a:effectLst/>
                          <a:latin typeface="+mn-lt"/>
                          <a:ea typeface="+mn-ea"/>
                          <a:cs typeface="+mn-cs"/>
                        </a:rPr>
                        <a:t>47.0(Hourglass-104 )</a:t>
                      </a:r>
                    </a:p>
                  </a:txBody>
                  <a:tcPr anchor="ctr" marB="0" marL="6350" marR="6350" marT="6350"/>
                </a:tc>
                <a:tc>
                  <a:txBody>
                    <a:bodyPr/>
                    <a:lstStyle/>
                    <a:p>
                      <a:pPr algn="l" lvl="0" marL="0"/>
                      <a:r>
                        <a:rPr lang="en-US" sz="1700" b="false" i="false" u="none">
                          <a:solidFill>
                            <a:srgbClr val="000000"/>
                          </a:solidFill>
                          <a:latin typeface="Arial"/>
                        </a:rPr>
                        <a:t>On the basis of cornernet, a center point prediction is added. The requirement to form an object is not only that two vertices can match, but also that the center of the frame defined by these two vertices should have corresponding center points.</a:t>
                      </a:r>
                    </a:p>
                  </a:txBody>
                  <a:tcPr anchor="ctr" marB="0" marL="6350" marR="6350" marT="6350"/>
                </a:tc>
                <a:extLst>
                  <a:ext uri="{0D108BD9-81ED-4DB2-BD59-A6C34878D82A}">
                    <a16:rowId xmlns:a16="http://schemas.microsoft.com/office/drawing/2014/main" val="231229330"/>
                  </a:ext>
                </a:extLst>
              </a:tr>
              <a:tr h="792480">
                <a:tc>
                  <a:txBody>
                    <a:bodyPr/>
                    <a:lstStyle/>
                    <a:p>
                      <a:pPr algn="l" lvl="0" marL="0"/>
                      <a:r>
                        <a:rPr lang="en-US" sz="2000" b="true" i="false" u="none">
                          <a:solidFill>
                            <a:srgbClr val="000000"/>
                          </a:solidFill>
                          <a:latin typeface="Arial"/>
                        </a:rPr>
                        <a:t>Key points (true free)</a:t>
                      </a:r>
                    </a:p>
                  </a:txBody>
                  <a:tcPr anchor="ctr" marB="0" marL="6350" marR="6350" marT="6350"/>
                </a:tc>
                <a:tc>
                  <a:txBody>
                    <a:bodyPr/>
                    <a:lstStyle/>
                    <a:p>
                      <a:pPr algn="l" lvl="0" marL="0"/>
                      <a:r>
                        <a:rPr lang="en-US" sz="1500" b="false" i="false" u="none">
                          <a:solidFill>
                            <a:srgbClr val="000000"/>
                          </a:solidFill>
                          <a:latin typeface="Arial"/>
                        </a:rPr>
                        <a:t>Reppoints (propose using keys to represent objects)</a:t>
                      </a:r>
                    </a:p>
                  </a:txBody>
                  <a:tcPr anchor="ctr" marB="0" marL="6350" marR="6350" marT="6350"/>
                </a:tc>
                <a:tc>
                  <a:txBody>
                    <a:bodyPr/>
                    <a:lstStyle/>
                    <a:p>
                      <a:pPr algn="l" fontAlgn="ctr"/>
                      <a:r>
                        <a:rPr altLang="zh-CN" dirty="0" lang="en-US" strike="noStrike" sz="2000" u="none">
                          <a:solidFill>
                            <a:schemeClr val="dk1"/>
                          </a:solidFill>
                          <a:effectLst/>
                          <a:latin typeface="+mn-lt"/>
                          <a:ea typeface="+mn-ea"/>
                          <a:cs typeface="+mn-cs"/>
                        </a:rPr>
                        <a:t>46.5</a:t>
                      </a:r>
                    </a:p>
                  </a:txBody>
                  <a:tcPr anchor="ctr" marB="0" marL="6350" marR="6350" marT="6350"/>
                </a:tc>
                <a:tc>
                  <a:txBody>
                    <a:bodyPr/>
                    <a:lstStyle/>
                    <a:p>
                      <a:pPr algn="l" lvl="0" marL="0"/>
                      <a:r>
                        <a:rPr lang="en-US" sz="1100" b="true" i="false" u="none">
                          <a:solidFill>
                            <a:srgbClr val="000000"/>
                          </a:solidFill>
                          <a:latin typeface="Arial"/>
                        </a:rPr>
                        <a:t>Directly predict 9 representative points (these vertices have no clear semantics), and then find the tightest frame surrounding the 9 points and calculate the loss with GT.Then loss only returns the points that contribute to the generation of the box.</a:t>
                      </a:r>
                    </a:p>
                  </a:txBody>
                  <a:tcPr anchor="ctr" marB="0" marL="6350" marR="6350" marT="6350"/>
                </a:tc>
                <a:extLst>
                  <a:ext uri="{0D108BD9-81ED-4DB2-BD59-A6C34878D82A}">
                    <a16:rowId xmlns:a16="http://schemas.microsoft.com/office/drawing/2014/main" val="553944926"/>
                  </a:ext>
                </a:extLst>
              </a:tr>
              <a:tr h="792480">
                <a:tc>
                  <a:txBody>
                    <a:bodyPr/>
                    <a:lstStyle/>
                    <a:p>
                      <a:pPr algn="l" lvl="0" marL="0"/>
                      <a:r>
                        <a:rPr lang="en-US" sz="1800" b="true" i="false" u="none">
                          <a:solidFill>
                            <a:srgbClr val="000000"/>
                          </a:solidFill>
                          <a:latin typeface="Arial"/>
                        </a:rPr>
                        <a:t>Feature layer selection (false free)</a:t>
                      </a:r>
                    </a:p>
                  </a:txBody>
                  <a:tcPr anchor="ctr" marB="0" marL="6350" marR="6350" marT="6350"/>
                </a:tc>
                <a:tc>
                  <a:txBody>
                    <a:bodyPr/>
                    <a:lstStyle/>
                    <a:p>
                      <a:pPr algn="l" fontAlgn="ctr"/>
                      <a:r>
                        <a:rPr altLang="zh-CN" dirty="0" lang="en-US" strike="noStrike" sz="2000" u="none">
                          <a:solidFill>
                            <a:srgbClr val="00B050"/>
                          </a:solidFill>
                          <a:effectLst/>
                          <a:latin typeface="+mn-lt"/>
                          <a:ea typeface="+mn-ea"/>
                          <a:cs typeface="+mn-cs"/>
                        </a:rPr>
                        <a:t>Adaptive Training Sample Selection</a:t>
                      </a:r>
                      <a:endParaRPr altLang="en-US" dirty="0" lang="zh-CN" strike="noStrike" sz="2000" u="none">
                        <a:solidFill>
                          <a:srgbClr val="00B050"/>
                        </a:solidFill>
                        <a:effectLst/>
                        <a:latin typeface="+mn-lt"/>
                        <a:ea typeface="+mn-ea"/>
                        <a:cs typeface="+mn-cs"/>
                      </a:endParaRPr>
                    </a:p>
                  </a:txBody>
                  <a:tcPr anchor="ctr" marB="0" marL="6350" marR="6350" marT="6350"/>
                </a:tc>
                <a:tc>
                  <a:txBody>
                    <a:bodyPr/>
                    <a:lstStyle/>
                    <a:p>
                      <a:pPr algn="l" fontAlgn="ctr"/>
                      <a:r>
                        <a:rPr altLang="zh-CN" dirty="0" lang="en-US" strike="noStrike" sz="2000" u="none">
                          <a:solidFill>
                            <a:schemeClr val="dk1"/>
                          </a:solidFill>
                          <a:effectLst/>
                          <a:latin typeface="+mn-lt"/>
                          <a:ea typeface="+mn-ea"/>
                          <a:cs typeface="+mn-cs"/>
                        </a:rPr>
                        <a:t>42.1</a:t>
                      </a:r>
                    </a:p>
                  </a:txBody>
                  <a:tcPr anchor="ctr" marB="0" marL="6350" marR="6350" marT="6350"/>
                </a:tc>
                <a:tc>
                  <a:txBody>
                    <a:bodyPr/>
                    <a:lstStyle/>
                    <a:p>
                      <a:pPr algn="l" lvl="0" marL="0"/>
                      <a:r>
                        <a:rPr lang="en-US" sz="1500" b="false" i="false" u="none">
                          <a:solidFill>
                            <a:srgbClr val="000000"/>
                          </a:solidFill>
                          <a:latin typeface="Arial"/>
                        </a:rPr>
                        <a:t>Retinanet + fsaf = online selection of feature graph based on loss calculation of anchor free branch + anchor based and anchor free joint training can significantly improve performance.</a:t>
                      </a:r>
                    </a:p>
                  </a:txBody>
                  <a:tcPr anchor="ctr" marB="0" marL="6350" marR="6350" marT="6350"/>
                </a:tc>
                <a:extLst>
                  <a:ext uri="{0D108BD9-81ED-4DB2-BD59-A6C34878D82A}">
                    <a16:rowId xmlns:a16="http://schemas.microsoft.com/office/drawing/2014/main" val="1523601326"/>
                  </a:ext>
                </a:extLst>
              </a:tr>
            </a:tbl>
          </a:graphicData>
        </a:graphic>
      </p:graphicFrame>
    </p:spTree>
    <p:extLst>
      <p:ext uri="{BB962C8B-B14F-4D97-AF65-F5344CB8AC3E}">
        <p14:creationId xmlns:p14="http://schemas.microsoft.com/office/powerpoint/2010/main" val="835228701"/>
      </p:ext>
    </p:extLst>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6F5D8B-6C4C-4ACF-9438-1D26248885F7}"/>
              </a:ext>
            </a:extLst>
          </p:cNvPr>
          <p:cNvSpPr>
            <a:spLocks noGrp="1"/>
          </p:cNvSpPr>
          <p:nvPr>
            <p:ph type="ctrTitle"/>
          </p:nvPr>
        </p:nvSpPr>
        <p:spPr>
          <a:xfrm>
            <a:off x="1487170" y="2590800"/>
            <a:ext cx="9217660" cy="1231106"/>
          </a:xfrm>
        </p:spPr>
        <p:txBody>
          <a:bodyPr/>
          <a:lstStyle/>
          <a:p>
            <a:pPr algn="ctr" lvl="0"/>
            <a:r>
              <a:rPr lang="en-US" sz="3400" b="false" i="false" u="none">
                <a:solidFill>
                  <a:srgbClr val="000000"/>
                </a:solidFill>
                <a:latin typeface="Arial"/>
              </a:rPr>
              <a:t>Anchorfitted: feedback driven target detection anchor arbiter</a:t>
            </a:r>
          </a:p>
        </p:txBody>
      </p:sp>
    </p:spTree>
    <p:extLst>
      <p:ext uri="{BB962C8B-B14F-4D97-AF65-F5344CB8AC3E}">
        <p14:creationId xmlns:p14="http://schemas.microsoft.com/office/powerpoint/2010/main" val="1556819551"/>
      </p:ext>
    </p:extLst>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F2F06FF1-0CD0-4B68-B83F-5EFE50AF30F1}"/>
              </a:ext>
            </a:extLst>
          </p:cNvPr>
          <p:cNvSpPr>
            <a:spLocks noGrp="1"/>
          </p:cNvSpPr>
          <p:nvPr>
            <p:ph type="title"/>
          </p:nvPr>
        </p:nvSpPr>
        <p:spPr/>
        <p:txBody>
          <a:bodyPr/>
          <a:lstStyle/>
          <a:p>
            <a:pPr lvl="0"/>
            <a:r>
              <a:rPr lang="en-US" sz="2800" b="false" i="false" u="none">
                <a:solidFill>
                  <a:srgbClr val="000000"/>
                </a:solidFill>
                <a:latin typeface="Arial"/>
              </a:rPr>
              <a:t>Conjecture experiment</a:t>
            </a:r>
          </a:p>
        </p:txBody>
      </p:sp>
      <p:sp>
        <p:nvSpPr>
          <p:cNvPr id="5" name="文本占位符 1">
            <a:extLst>
              <a:ext uri="{FF2B5EF4-FFF2-40B4-BE49-F238E27FC236}">
                <a16:creationId xmlns:a16="http://schemas.microsoft.com/office/drawing/2014/main" id="{DCC6E43E-BC8F-47C8-A3D8-8ACDA9065EDD}"/>
              </a:ext>
            </a:extLst>
          </p:cNvPr>
          <p:cNvSpPr>
            <a:spLocks noGrp="1"/>
          </p:cNvSpPr>
          <p:nvPr>
            <p:ph idx="13" sz="quarter" type="body"/>
          </p:nvPr>
        </p:nvSpPr>
        <p:spPr>
          <a:xfrm>
            <a:off x="1066800" y="2057400"/>
            <a:ext cx="10058400" cy="369332"/>
          </a:xfrm>
        </p:spPr>
        <p:txBody>
          <a:bodyPr/>
          <a:lstStyle/>
          <a:p>
            <a:pPr lvl="0" indent="-457200" marL="457200"/>
            <a:r>
              <a:rPr lang="en-US" sz="1000" b="false" i="false" u="none">
                <a:solidFill>
                  <a:srgbClr val="000000"/>
                </a:solidFill>
                <a:latin typeface="Arial"/>
              </a:rPr>
              <a:t>1. In the coco data set, we found that: there are many small targets (41.43%), but the distribution is very uneven, nearly 50% of the images have no small targets.</a:t>
            </a:r>
          </a:p>
        </p:txBody>
      </p:sp>
      <p:sp>
        <p:nvSpPr>
          <p:cNvPr id="6" name="文本占位符 2">
            <a:extLst>
              <a:ext uri="{FF2B5EF4-FFF2-40B4-BE49-F238E27FC236}">
                <a16:creationId xmlns:a16="http://schemas.microsoft.com/office/drawing/2014/main" id="{3FED10DD-112C-4F4D-8B68-00572B4CB2F9}"/>
              </a:ext>
            </a:extLst>
          </p:cNvPr>
          <p:cNvSpPr>
            <a:spLocks noGrp="1"/>
          </p:cNvSpPr>
          <p:nvPr>
            <p:ph idx="16" sz="quarter" type="body"/>
          </p:nvPr>
        </p:nvSpPr>
        <p:spPr>
          <a:xfrm>
            <a:off x="1066800" y="2942732"/>
            <a:ext cx="10439400" cy="333093"/>
          </a:xfrm>
        </p:spPr>
        <p:txBody>
          <a:bodyPr/>
          <a:lstStyle/>
          <a:p>
            <a:pPr lvl="0" indent="-457200" marL="457200"/>
            <a:r>
              <a:rPr lang="en-US" sz="1000" b="false" i="false" u="none">
                <a:solidFill>
                  <a:srgbClr val="000000"/>
                </a:solidFill>
                <a:latin typeface="Arial"/>
              </a:rPr>
              <a:t>2. On average, small objects can only match one anchor, while large objects can match 2.54 anchors; the average IOU of small objects is only 0.29, and the average IOU of large objects is 0.66.</a:t>
            </a:r>
          </a:p>
        </p:txBody>
      </p:sp>
      <p:graphicFrame>
        <p:nvGraphicFramePr>
          <p:cNvPr id="7" name="表格 11">
            <a:extLst>
              <a:ext uri="{FF2B5EF4-FFF2-40B4-BE49-F238E27FC236}">
                <a16:creationId xmlns:a16="http://schemas.microsoft.com/office/drawing/2014/main" id="{FDE4EC4C-59B2-4531-AE7A-4D7497846E6B}"/>
              </a:ext>
            </a:extLst>
          </p:cNvPr>
          <p:cNvGraphicFramePr>
            <a:graphicFrameLocks noGrp="1"/>
          </p:cNvGraphicFramePr>
          <p:nvPr>
            <p:extLst>
              <p:ext uri="{D42A27DB-BD31-4B8C-83A1-F6EECF244321}">
                <p14:modId xmlns:p14="http://schemas.microsoft.com/office/powerpoint/2010/main" val="3775033770"/>
              </p:ext>
            </p:extLst>
          </p:nvPr>
        </p:nvGraphicFramePr>
        <p:xfrm>
          <a:off x="1676400" y="4750475"/>
          <a:ext cx="6720871" cy="1595810"/>
        </p:xfrm>
        <a:graphic>
          <a:graphicData uri="http://schemas.openxmlformats.org/drawingml/2006/table">
            <a:tbl>
              <a:tblPr bandRow="1" firstRow="1">
                <a:tableStyleId>{5940675A-B579-460E-94D1-54222C63F5DA}</a:tableStyleId>
              </a:tblPr>
              <a:tblGrid>
                <a:gridCol w="964071">
                  <a:extLst>
                    <a:ext uri="{9D8B030D-6E8A-4147-A177-3AD203B41FA5}">
                      <a16:colId xmlns:a16="http://schemas.microsoft.com/office/drawing/2014/main" val="2406882499"/>
                    </a:ext>
                  </a:extLst>
                </a:gridCol>
                <a:gridCol w="1239520">
                  <a:extLst>
                    <a:ext uri="{9D8B030D-6E8A-4147-A177-3AD203B41FA5}">
                      <a16:colId xmlns:a16="http://schemas.microsoft.com/office/drawing/2014/main" val="4112066161"/>
                    </a:ext>
                  </a:extLst>
                </a:gridCol>
                <a:gridCol w="1403966">
                  <a:extLst>
                    <a:ext uri="{9D8B030D-6E8A-4147-A177-3AD203B41FA5}">
                      <a16:colId xmlns:a16="http://schemas.microsoft.com/office/drawing/2014/main" val="429747284"/>
                    </a:ext>
                  </a:extLst>
                </a:gridCol>
                <a:gridCol w="1822994">
                  <a:extLst>
                    <a:ext uri="{9D8B030D-6E8A-4147-A177-3AD203B41FA5}">
                      <a16:colId xmlns:a16="http://schemas.microsoft.com/office/drawing/2014/main" val="296452410"/>
                    </a:ext>
                  </a:extLst>
                </a:gridCol>
                <a:gridCol w="1290320">
                  <a:extLst>
                    <a:ext uri="{9D8B030D-6E8A-4147-A177-3AD203B41FA5}">
                      <a16:colId xmlns:a16="http://schemas.microsoft.com/office/drawing/2014/main" val="951849205"/>
                    </a:ext>
                  </a:extLst>
                </a:gridCol>
              </a:tblGrid>
              <a:tr h="662360">
                <a:tc>
                  <a:txBody>
                    <a:bodyPr/>
                    <a:lstStyle/>
                    <a:p>
                      <a:pPr algn="ctr" fontAlgn="t"/>
                      <a:endParaRPr altLang="en-US" b="0" dirty="0" i="0" lang="zh-CN" strike="noStrike" sz="1200" u="none">
                        <a:solidFill>
                          <a:srgbClr val="000000"/>
                        </a:solidFill>
                        <a:effectLst/>
                        <a:latin charset="0" panose="020B0604020202020204" pitchFamily="34" typeface="Arial"/>
                        <a:ea charset="-122" panose="02010600030101010101" pitchFamily="2" typeface="宋体"/>
                      </a:endParaRPr>
                    </a:p>
                  </a:txBody>
                  <a:tcPr marB="0" marL="6350" marR="6350" marT="6350"/>
                </a:tc>
                <a:tc>
                  <a:txBody>
                    <a:bodyPr/>
                    <a:lstStyle/>
                    <a:p>
                      <a:pPr algn="ctr" fontAlgn="t"/>
                      <a:r>
                        <a:rPr b="1" dirty="0" lang="en-US" strike="noStrike" sz="1800" u="none">
                          <a:solidFill>
                            <a:srgbClr val="000000"/>
                          </a:solidFill>
                          <a:effectLst/>
                        </a:rPr>
                        <a:t>Object Count</a:t>
                      </a:r>
                      <a:endParaRPr b="1" dirty="0" i="0" lang="en-US" strike="noStrike" sz="1200" u="none">
                        <a:solidFill>
                          <a:srgbClr val="000000"/>
                        </a:solidFill>
                        <a:effectLst/>
                        <a:latin charset="0" panose="020B0604020202020204" pitchFamily="34" typeface="Arial"/>
                        <a:ea charset="-122" panose="02010600030101010101" pitchFamily="2" typeface="宋体"/>
                      </a:endParaRPr>
                    </a:p>
                  </a:txBody>
                  <a:tcPr marB="0" marL="6350" marR="6350" marT="6350"/>
                </a:tc>
                <a:tc>
                  <a:txBody>
                    <a:bodyPr/>
                    <a:lstStyle/>
                    <a:p>
                      <a:pPr algn="ctr" fontAlgn="t"/>
                      <a:r>
                        <a:rPr b="1" dirty="0" lang="en-US" strike="noStrike" sz="1800" u="none">
                          <a:solidFill>
                            <a:srgbClr val="000000"/>
                          </a:solidFill>
                          <a:effectLst/>
                        </a:rPr>
                        <a:t>Images</a:t>
                      </a:r>
                      <a:endParaRPr b="1" dirty="0" i="0" lang="en-US" strike="noStrike" sz="1200" u="none">
                        <a:solidFill>
                          <a:srgbClr val="000000"/>
                        </a:solidFill>
                        <a:effectLst/>
                        <a:latin charset="0" panose="020B0604020202020204" pitchFamily="34" typeface="Arial"/>
                        <a:ea charset="-122" panose="02010600030101010101" pitchFamily="2" typeface="宋体"/>
                      </a:endParaRPr>
                    </a:p>
                  </a:txBody>
                  <a:tcPr marB="0" marL="6350" marR="6350" marT="6350"/>
                </a:tc>
                <a:tc>
                  <a:txBody>
                    <a:bodyPr/>
                    <a:lstStyle/>
                    <a:p>
                      <a:pPr algn="ctr" fontAlgn="t"/>
                      <a:r>
                        <a:rPr b="0" dirty="0" lang="en-US" strike="noStrike" sz="1800" u="none">
                          <a:solidFill>
                            <a:srgbClr val="000000"/>
                          </a:solidFill>
                          <a:effectLst/>
                        </a:rPr>
                        <a:t>Average matching anchors</a:t>
                      </a:r>
                      <a:endParaRPr b="0" dirty="0" i="0" lang="en-US" strike="noStrike" sz="1200" u="none">
                        <a:solidFill>
                          <a:srgbClr val="000000"/>
                        </a:solidFill>
                        <a:effectLst/>
                        <a:latin charset="0" panose="020B0604020202020204" pitchFamily="34" typeface="Arial"/>
                        <a:ea charset="-122" panose="02010600030101010101" pitchFamily="2" typeface="宋体"/>
                      </a:endParaRPr>
                    </a:p>
                  </a:txBody>
                  <a:tcPr marB="0" marL="6350" marR="6350" marT="6350"/>
                </a:tc>
                <a:tc>
                  <a:txBody>
                    <a:bodyPr/>
                    <a:lstStyle/>
                    <a:p>
                      <a:pPr algn="ctr" fontAlgn="t"/>
                      <a:r>
                        <a:rPr b="0" dirty="0" lang="en-US" strike="noStrike" sz="1800" u="none">
                          <a:solidFill>
                            <a:srgbClr val="000000"/>
                          </a:solidFill>
                          <a:effectLst/>
                        </a:rPr>
                        <a:t>Average max </a:t>
                      </a:r>
                      <a:r>
                        <a:rPr b="0" dirty="0" err="1" lang="en-US" strike="noStrike" sz="1800" u="none">
                          <a:solidFill>
                            <a:srgbClr val="000000"/>
                          </a:solidFill>
                          <a:effectLst/>
                        </a:rPr>
                        <a:t>loU</a:t>
                      </a:r>
                      <a:endParaRPr b="0" dirty="0" i="0" lang="en-US" strike="noStrike" sz="1200" u="none">
                        <a:solidFill>
                          <a:srgbClr val="000000"/>
                        </a:solidFill>
                        <a:effectLst/>
                        <a:latin charset="0" panose="020B0604020202020204" pitchFamily="34" typeface="Arial"/>
                        <a:ea charset="-122" panose="02010600030101010101" pitchFamily="2" typeface="宋体"/>
                      </a:endParaRPr>
                    </a:p>
                  </a:txBody>
                  <a:tcPr marB="0" marL="6350" marR="6350" marT="6350"/>
                </a:tc>
                <a:extLst>
                  <a:ext uri="{0D108BD9-81ED-4DB2-BD59-A6C34878D82A}">
                    <a16:rowId xmlns:a16="http://schemas.microsoft.com/office/drawing/2014/main" val="553923592"/>
                  </a:ext>
                </a:extLst>
              </a:tr>
              <a:tr h="296185">
                <a:tc>
                  <a:txBody>
                    <a:bodyPr/>
                    <a:lstStyle/>
                    <a:p>
                      <a:pPr algn="ctr" fontAlgn="b"/>
                      <a:r>
                        <a:rPr b="0" lang="en-US" strike="noStrike" sz="2000" u="none">
                          <a:solidFill>
                            <a:srgbClr val="000000"/>
                          </a:solidFill>
                          <a:effectLst/>
                        </a:rPr>
                        <a:t>small</a:t>
                      </a:r>
                      <a:endParaRPr b="0" dirty="0" i="0" lang="en-US"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tc>
                  <a:txBody>
                    <a:bodyPr/>
                    <a:lstStyle/>
                    <a:p>
                      <a:pPr algn="ctr" fontAlgn="b"/>
                      <a:r>
                        <a:rPr altLang="zh-CN" b="1" dirty="0" lang="en-US" strike="noStrike" sz="1800" u="none">
                          <a:solidFill>
                            <a:srgbClr val="000000"/>
                          </a:solidFill>
                          <a:effectLst/>
                        </a:rPr>
                        <a:t>41.43%</a:t>
                      </a:r>
                      <a:endParaRPr altLang="en-US" b="1" dirty="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tc>
                  <a:txBody>
                    <a:bodyPr/>
                    <a:lstStyle/>
                    <a:p>
                      <a:pPr algn="ctr" fontAlgn="b"/>
                      <a:r>
                        <a:rPr altLang="zh-CN" b="1" dirty="0" lang="en-US" strike="noStrike" sz="1800" u="none">
                          <a:solidFill>
                            <a:srgbClr val="000000"/>
                          </a:solidFill>
                          <a:effectLst/>
                        </a:rPr>
                        <a:t>51.82%</a:t>
                      </a:r>
                      <a:endParaRPr altLang="en-US" b="1" dirty="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tc>
                  <a:txBody>
                    <a:bodyPr/>
                    <a:lstStyle/>
                    <a:p>
                      <a:pPr algn="ctr" fontAlgn="b"/>
                      <a:r>
                        <a:rPr altLang="zh-CN" b="1" dirty="0" lang="en-US" strike="noStrike" sz="1800" u="none">
                          <a:solidFill>
                            <a:srgbClr val="000000"/>
                          </a:solidFill>
                          <a:effectLst/>
                        </a:rPr>
                        <a:t>1.00</a:t>
                      </a:r>
                      <a:endParaRPr altLang="en-US" b="1" dirty="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tc>
                  <a:txBody>
                    <a:bodyPr/>
                    <a:lstStyle/>
                    <a:p>
                      <a:pPr algn="ctr" fontAlgn="b"/>
                      <a:r>
                        <a:rPr altLang="zh-CN" b="1" lang="en-US" strike="noStrike" sz="1800" u="none">
                          <a:solidFill>
                            <a:srgbClr val="000000"/>
                          </a:solidFill>
                          <a:effectLst/>
                        </a:rPr>
                        <a:t>0.29</a:t>
                      </a:r>
                      <a:endParaRPr altLang="en-US" b="1" dirty="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extLst>
                  <a:ext uri="{0D108BD9-81ED-4DB2-BD59-A6C34878D82A}">
                    <a16:rowId xmlns:a16="http://schemas.microsoft.com/office/drawing/2014/main" val="3787575461"/>
                  </a:ext>
                </a:extLst>
              </a:tr>
              <a:tr h="296185">
                <a:tc>
                  <a:txBody>
                    <a:bodyPr/>
                    <a:lstStyle/>
                    <a:p>
                      <a:pPr algn="ctr" fontAlgn="b"/>
                      <a:r>
                        <a:rPr b="0" lang="en-US" strike="noStrike" sz="2000" u="none">
                          <a:solidFill>
                            <a:srgbClr val="000000"/>
                          </a:solidFill>
                          <a:effectLst/>
                        </a:rPr>
                        <a:t>medium</a:t>
                      </a:r>
                      <a:endParaRPr b="0" i="0" lang="en-US"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tc>
                  <a:txBody>
                    <a:bodyPr/>
                    <a:lstStyle/>
                    <a:p>
                      <a:pPr algn="ctr" fontAlgn="b"/>
                      <a:r>
                        <a:rPr altLang="zh-CN" b="0" dirty="0" lang="en-US" strike="noStrike" sz="1800" u="none">
                          <a:solidFill>
                            <a:srgbClr val="000000"/>
                          </a:solidFill>
                          <a:effectLst/>
                        </a:rPr>
                        <a:t>34.32%</a:t>
                      </a:r>
                      <a:endParaRPr altLang="en-US" b="0" dirty="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tc>
                  <a:txBody>
                    <a:bodyPr/>
                    <a:lstStyle/>
                    <a:p>
                      <a:pPr algn="ctr" fontAlgn="b"/>
                      <a:r>
                        <a:rPr altLang="zh-CN" b="1" dirty="0" lang="en-US" strike="noStrike" sz="1800" u="none">
                          <a:solidFill>
                            <a:srgbClr val="000000"/>
                          </a:solidFill>
                          <a:effectLst/>
                        </a:rPr>
                        <a:t>70.07%</a:t>
                      </a:r>
                      <a:endParaRPr altLang="en-US" b="1" dirty="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tc>
                  <a:txBody>
                    <a:bodyPr/>
                    <a:lstStyle/>
                    <a:p>
                      <a:pPr algn="ctr" fontAlgn="b"/>
                      <a:r>
                        <a:rPr altLang="zh-CN" b="0" lang="en-US" strike="noStrike" sz="1800" u="none">
                          <a:solidFill>
                            <a:srgbClr val="000000"/>
                          </a:solidFill>
                          <a:effectLst/>
                        </a:rPr>
                        <a:t>1.03</a:t>
                      </a:r>
                      <a:endParaRPr altLang="en-US" b="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tc>
                  <a:txBody>
                    <a:bodyPr/>
                    <a:lstStyle/>
                    <a:p>
                      <a:pPr algn="ctr" fontAlgn="b"/>
                      <a:r>
                        <a:rPr altLang="zh-CN" b="0" dirty="0" lang="en-US" strike="noStrike" sz="1800" u="none">
                          <a:solidFill>
                            <a:srgbClr val="000000"/>
                          </a:solidFill>
                          <a:effectLst/>
                        </a:rPr>
                        <a:t>0.57</a:t>
                      </a:r>
                      <a:endParaRPr altLang="en-US" b="0" dirty="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extLst>
                  <a:ext uri="{0D108BD9-81ED-4DB2-BD59-A6C34878D82A}">
                    <a16:rowId xmlns:a16="http://schemas.microsoft.com/office/drawing/2014/main" val="1720824010"/>
                  </a:ext>
                </a:extLst>
              </a:tr>
              <a:tr h="148175">
                <a:tc>
                  <a:txBody>
                    <a:bodyPr/>
                    <a:lstStyle/>
                    <a:p>
                      <a:pPr algn="ctr" fontAlgn="t"/>
                      <a:r>
                        <a:rPr b="0" lang="en-US" strike="noStrike" sz="2000" u="none">
                          <a:solidFill>
                            <a:srgbClr val="000000"/>
                          </a:solidFill>
                          <a:effectLst/>
                        </a:rPr>
                        <a:t>large</a:t>
                      </a:r>
                      <a:endParaRPr b="0" i="0" lang="en-US" strike="noStrike" sz="1400" u="none">
                        <a:solidFill>
                          <a:srgbClr val="000000"/>
                        </a:solidFill>
                        <a:effectLst/>
                        <a:latin charset="0" panose="020B0604020202020204" pitchFamily="34" typeface="Arial"/>
                        <a:ea charset="-122" panose="02010600030101010101" pitchFamily="2" typeface="宋体"/>
                      </a:endParaRPr>
                    </a:p>
                  </a:txBody>
                  <a:tcPr marB="0" marL="6350" marR="6350" marT="6350"/>
                </a:tc>
                <a:tc>
                  <a:txBody>
                    <a:bodyPr/>
                    <a:lstStyle/>
                    <a:p>
                      <a:pPr algn="ctr" fontAlgn="t"/>
                      <a:r>
                        <a:rPr altLang="zh-CN" b="0" dirty="0" lang="en-US" strike="noStrike" sz="1800" u="none">
                          <a:solidFill>
                            <a:srgbClr val="000000"/>
                          </a:solidFill>
                          <a:effectLst/>
                        </a:rPr>
                        <a:t>24.24%</a:t>
                      </a:r>
                      <a:endParaRPr altLang="en-US" b="0" dirty="0" i="0" lang="zh-CN" strike="noStrike" sz="1400" u="none">
                        <a:solidFill>
                          <a:srgbClr val="000000"/>
                        </a:solidFill>
                        <a:effectLst/>
                        <a:latin charset="0" panose="020B0604020202020204" pitchFamily="34" typeface="Arial"/>
                        <a:ea charset="-122" panose="02010600030101010101" pitchFamily="2" typeface="宋体"/>
                      </a:endParaRPr>
                    </a:p>
                  </a:txBody>
                  <a:tcPr marB="0" marL="6350" marR="6350" marT="6350"/>
                </a:tc>
                <a:tc>
                  <a:txBody>
                    <a:bodyPr/>
                    <a:lstStyle/>
                    <a:p>
                      <a:pPr algn="ctr" fontAlgn="t"/>
                      <a:r>
                        <a:rPr altLang="zh-CN" b="1" dirty="0" lang="en-US" strike="noStrike" sz="1800" u="none">
                          <a:solidFill>
                            <a:srgbClr val="000000"/>
                          </a:solidFill>
                          <a:effectLst/>
                        </a:rPr>
                        <a:t>82.28%</a:t>
                      </a:r>
                      <a:endParaRPr altLang="en-US" b="1" dirty="0" i="0" lang="zh-CN" strike="noStrike" sz="1400" u="none">
                        <a:solidFill>
                          <a:srgbClr val="000000"/>
                        </a:solidFill>
                        <a:effectLst/>
                        <a:latin charset="0" panose="020B0604020202020204" pitchFamily="34" typeface="Arial"/>
                        <a:ea charset="-122" panose="02010600030101010101" pitchFamily="2" typeface="宋体"/>
                      </a:endParaRPr>
                    </a:p>
                  </a:txBody>
                  <a:tcPr marB="0" marL="6350" marR="6350" marT="6350"/>
                </a:tc>
                <a:tc>
                  <a:txBody>
                    <a:bodyPr/>
                    <a:lstStyle/>
                    <a:p>
                      <a:pPr algn="ctr" fontAlgn="b"/>
                      <a:r>
                        <a:rPr altLang="zh-CN" b="0" dirty="0" lang="en-US" strike="noStrike" sz="1800" u="none">
                          <a:solidFill>
                            <a:srgbClr val="000000"/>
                          </a:solidFill>
                          <a:effectLst/>
                        </a:rPr>
                        <a:t>2.54</a:t>
                      </a:r>
                      <a:endParaRPr altLang="en-US" b="0" dirty="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tc>
                  <a:txBody>
                    <a:bodyPr/>
                    <a:lstStyle/>
                    <a:p>
                      <a:pPr algn="ctr" fontAlgn="b"/>
                      <a:r>
                        <a:rPr altLang="zh-CN" b="0" dirty="0" lang="en-US" strike="noStrike" sz="1800" u="none">
                          <a:solidFill>
                            <a:srgbClr val="000000"/>
                          </a:solidFill>
                          <a:effectLst/>
                        </a:rPr>
                        <a:t>0.66</a:t>
                      </a:r>
                      <a:endParaRPr altLang="en-US" b="0" dirty="0" i="0" lang="zh-CN" strike="noStrike" sz="1400" u="none">
                        <a:solidFill>
                          <a:srgbClr val="000000"/>
                        </a:solidFill>
                        <a:effectLst/>
                        <a:latin charset="0" panose="020B0604020202020204" pitchFamily="34" typeface="Arial"/>
                        <a:ea charset="-122" panose="02010600030101010101" pitchFamily="2" typeface="宋体"/>
                      </a:endParaRPr>
                    </a:p>
                  </a:txBody>
                  <a:tcPr anchor="b" marB="0" marL="6350" marR="6350" marT="6350"/>
                </a:tc>
                <a:extLst>
                  <a:ext uri="{0D108BD9-81ED-4DB2-BD59-A6C34878D82A}">
                    <a16:rowId xmlns:a16="http://schemas.microsoft.com/office/drawing/2014/main" val="876863405"/>
                  </a:ext>
                </a:extLst>
              </a:tr>
            </a:tbl>
          </a:graphicData>
        </a:graphic>
      </p:graphicFrame>
      <p:graphicFrame>
        <p:nvGraphicFramePr>
          <p:cNvPr id="8" name="表格 9">
            <a:extLst>
              <a:ext uri="{FF2B5EF4-FFF2-40B4-BE49-F238E27FC236}">
                <a16:creationId xmlns:a16="http://schemas.microsoft.com/office/drawing/2014/main" id="{CFC2BF85-36C5-4E87-89C7-47264C6421B6}"/>
              </a:ext>
            </a:extLst>
          </p:cNvPr>
          <p:cNvGraphicFramePr>
            <a:graphicFrameLocks noGrp="1"/>
          </p:cNvGraphicFramePr>
          <p:nvPr/>
        </p:nvGraphicFramePr>
        <p:xfrm>
          <a:off x="8610600" y="467322"/>
          <a:ext cx="3276600" cy="1000760"/>
        </p:xfrm>
        <a:graphic>
          <a:graphicData uri="http://schemas.openxmlformats.org/drawingml/2006/table">
            <a:tbl>
              <a:tblPr bandRow="1" firstRow="1">
                <a:tableStyleId>{5940675A-B579-460E-94D1-54222C63F5DA}</a:tableStyleId>
              </a:tblPr>
              <a:tblGrid>
                <a:gridCol w="1092200">
                  <a:extLst>
                    <a:ext uri="{9D8B030D-6E8A-4147-A177-3AD203B41FA5}">
                      <a16:colId xmlns:a16="http://schemas.microsoft.com/office/drawing/2014/main" val="246116187"/>
                    </a:ext>
                  </a:extLst>
                </a:gridCol>
                <a:gridCol w="1092200">
                  <a:extLst>
                    <a:ext uri="{9D8B030D-6E8A-4147-A177-3AD203B41FA5}">
                      <a16:colId xmlns:a16="http://schemas.microsoft.com/office/drawing/2014/main" val="3795703808"/>
                    </a:ext>
                  </a:extLst>
                </a:gridCol>
                <a:gridCol w="1092200">
                  <a:extLst>
                    <a:ext uri="{9D8B030D-6E8A-4147-A177-3AD203B41FA5}">
                      <a16:colId xmlns:a16="http://schemas.microsoft.com/office/drawing/2014/main" val="2100203145"/>
                    </a:ext>
                  </a:extLst>
                </a:gridCol>
              </a:tblGrid>
              <a:tr h="193040">
                <a:tc>
                  <a:txBody>
                    <a:bodyPr/>
                    <a:lstStyle/>
                    <a:p>
                      <a:pPr algn="ctr" fontAlgn="ctr"/>
                      <a:endParaRPr altLang="en-US" b="0" dirty="0" i="0" lang="zh-CN" strike="noStrike" sz="1600" u="none">
                        <a:solidFill>
                          <a:srgbClr val="000000"/>
                        </a:solidFill>
                        <a:effectLst/>
                        <a:latin charset="-122" panose="02010600030101010101" pitchFamily="2" typeface="宋体"/>
                        <a:ea charset="-122" panose="02010600030101010101" pitchFamily="2" typeface="宋体"/>
                      </a:endParaRP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tc>
                  <a:txBody>
                    <a:bodyPr/>
                    <a:lstStyle/>
                    <a:p>
                      <a:pPr algn="ctr" fontAlgn="ctr"/>
                      <a:r>
                        <a:rPr b="0" dirty="0" lang="en-US" strike="noStrike" sz="1600" u="none">
                          <a:solidFill>
                            <a:srgbClr val="000000"/>
                          </a:solidFill>
                          <a:effectLst/>
                        </a:rPr>
                        <a:t>min range</a:t>
                      </a:r>
                      <a:endParaRPr b="0" dirty="0" i="0" lang="en-US" strike="noStrike" sz="1600" u="none">
                        <a:solidFill>
                          <a:srgbClr val="000000"/>
                        </a:solidFill>
                        <a:effectLst/>
                        <a:latin charset="-122" panose="02010600030101010101" pitchFamily="2" typeface="宋体"/>
                        <a:ea charset="-122" panose="02010600030101010101" pitchFamily="2" typeface="宋体"/>
                      </a:endParaRP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tc>
                  <a:txBody>
                    <a:bodyPr/>
                    <a:lstStyle/>
                    <a:p>
                      <a:pPr algn="ctr" fontAlgn="ctr"/>
                      <a:r>
                        <a:rPr b="0" dirty="0" lang="en-US" strike="noStrike" sz="1600" u="none">
                          <a:solidFill>
                            <a:srgbClr val="000000"/>
                          </a:solidFill>
                          <a:effectLst/>
                        </a:rPr>
                        <a:t>max range</a:t>
                      </a:r>
                      <a:endParaRPr b="0" dirty="0" i="0" lang="en-US" strike="noStrike" sz="1600" u="none">
                        <a:solidFill>
                          <a:srgbClr val="000000"/>
                        </a:solidFill>
                        <a:effectLst/>
                        <a:latin charset="-122" panose="02010600030101010101" pitchFamily="2" typeface="宋体"/>
                        <a:ea charset="-122" panose="02010600030101010101" pitchFamily="2" typeface="宋体"/>
                      </a:endParaRP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extLst>
                  <a:ext uri="{0D108BD9-81ED-4DB2-BD59-A6C34878D82A}">
                    <a16:rowId xmlns:a16="http://schemas.microsoft.com/office/drawing/2014/main" val="2004540129"/>
                  </a:ext>
                </a:extLst>
              </a:tr>
              <a:tr h="193040">
                <a:tc>
                  <a:txBody>
                    <a:bodyPr/>
                    <a:lstStyle/>
                    <a:p>
                      <a:pPr algn="ctr" fontAlgn="ctr"/>
                      <a:r>
                        <a:rPr b="0" dirty="0" lang="en-US" strike="noStrike" sz="1600" u="none">
                          <a:solidFill>
                            <a:srgbClr val="000000"/>
                          </a:solidFill>
                          <a:effectLst/>
                        </a:rPr>
                        <a:t>Small  </a:t>
                      </a:r>
                      <a:endParaRPr b="0" dirty="0" i="0" lang="en-US" strike="noStrike" sz="1600" u="none">
                        <a:solidFill>
                          <a:srgbClr val="000000"/>
                        </a:solidFill>
                        <a:effectLst/>
                        <a:latin charset="-122" panose="02010600030101010101" pitchFamily="2" typeface="宋体"/>
                        <a:ea charset="-122" panose="02010600030101010101" pitchFamily="2" typeface="宋体"/>
                      </a:endParaRP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tc>
                  <a:txBody>
                    <a:bodyPr/>
                    <a:lstStyle/>
                    <a:p>
                      <a:pPr algn="ctr" lvl="0" marL="0"/>
                      <a:r>
                        <a:rPr lang="en-US" sz="1000" b="false" i="false" u="none">
                          <a:solidFill>
                            <a:srgbClr val="000000"/>
                          </a:solidFill>
                          <a:latin typeface="Arial"/>
                        </a:rPr>
                        <a:t>0×0</a:t>
                      </a: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tc>
                  <a:txBody>
                    <a:bodyPr/>
                    <a:lstStyle/>
                    <a:p>
                      <a:pPr algn="ctr" lvl="0" marL="0"/>
                      <a:r>
                        <a:rPr lang="en-US" sz="1000" b="false" i="false" u="none">
                          <a:solidFill>
                            <a:srgbClr val="000000"/>
                          </a:solidFill>
                          <a:latin typeface="Arial"/>
                        </a:rPr>
                        <a:t>32×32</a:t>
                      </a: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extLst>
                  <a:ext uri="{0D108BD9-81ED-4DB2-BD59-A6C34878D82A}">
                    <a16:rowId xmlns:a16="http://schemas.microsoft.com/office/drawing/2014/main" val="236887472"/>
                  </a:ext>
                </a:extLst>
              </a:tr>
              <a:tr h="193040">
                <a:tc>
                  <a:txBody>
                    <a:bodyPr/>
                    <a:lstStyle/>
                    <a:p>
                      <a:pPr algn="ctr" fontAlgn="ctr"/>
                      <a:r>
                        <a:rPr b="0" dirty="0" lang="en-US" strike="noStrike" sz="1600" u="none">
                          <a:solidFill>
                            <a:srgbClr val="000000"/>
                          </a:solidFill>
                          <a:effectLst/>
                        </a:rPr>
                        <a:t>Medium</a:t>
                      </a:r>
                      <a:endParaRPr b="0" dirty="0" i="0" lang="en-US" strike="noStrike" sz="1600" u="none">
                        <a:solidFill>
                          <a:srgbClr val="000000"/>
                        </a:solidFill>
                        <a:effectLst/>
                        <a:latin charset="-122" panose="02010600030101010101" pitchFamily="2" typeface="宋体"/>
                        <a:ea charset="-122" panose="02010600030101010101" pitchFamily="2" typeface="宋体"/>
                      </a:endParaRP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tc>
                  <a:txBody>
                    <a:bodyPr/>
                    <a:lstStyle/>
                    <a:p>
                      <a:pPr algn="ctr" lvl="0" marL="0"/>
                      <a:r>
                        <a:rPr lang="en-US" sz="1000" b="false" i="false" u="none">
                          <a:solidFill>
                            <a:srgbClr val="000000"/>
                          </a:solidFill>
                          <a:latin typeface="Arial"/>
                        </a:rPr>
                        <a:t>32×32</a:t>
                      </a: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tc>
                  <a:txBody>
                    <a:bodyPr/>
                    <a:lstStyle/>
                    <a:p>
                      <a:pPr algn="ctr" lvl="0" marL="0"/>
                      <a:r>
                        <a:rPr lang="en-US" sz="1000" b="false" i="false" u="none">
                          <a:solidFill>
                            <a:srgbClr val="000000"/>
                          </a:solidFill>
                          <a:latin typeface="Arial"/>
                        </a:rPr>
                        <a:t>96×96</a:t>
                      </a: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extLst>
                  <a:ext uri="{0D108BD9-81ED-4DB2-BD59-A6C34878D82A}">
                    <a16:rowId xmlns:a16="http://schemas.microsoft.com/office/drawing/2014/main" val="377369514"/>
                  </a:ext>
                </a:extLst>
              </a:tr>
              <a:tr h="193040">
                <a:tc>
                  <a:txBody>
                    <a:bodyPr/>
                    <a:lstStyle/>
                    <a:p>
                      <a:pPr algn="ctr" fontAlgn="ctr"/>
                      <a:r>
                        <a:rPr b="0" dirty="0" lang="en-US" strike="noStrike" sz="1600" u="none">
                          <a:solidFill>
                            <a:srgbClr val="000000"/>
                          </a:solidFill>
                          <a:effectLst/>
                        </a:rPr>
                        <a:t>Large</a:t>
                      </a:r>
                      <a:endParaRPr b="0" dirty="0" i="0" lang="en-US" strike="noStrike" sz="1600" u="none">
                        <a:solidFill>
                          <a:srgbClr val="000000"/>
                        </a:solidFill>
                        <a:effectLst/>
                        <a:latin charset="-122" panose="02010600030101010101" pitchFamily="2" typeface="宋体"/>
                        <a:ea charset="-122" panose="02010600030101010101" pitchFamily="2" typeface="宋体"/>
                      </a:endParaRP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tc>
                  <a:txBody>
                    <a:bodyPr/>
                    <a:lstStyle/>
                    <a:p>
                      <a:pPr algn="ctr" lvl="0" marL="0"/>
                      <a:r>
                        <a:rPr lang="en-US" sz="1000" b="false" i="false" u="none">
                          <a:solidFill>
                            <a:srgbClr val="000000"/>
                          </a:solidFill>
                          <a:latin typeface="Arial"/>
                        </a:rPr>
                        <a:t>96×96</a:t>
                      </a: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tc>
                  <a:txBody>
                    <a:bodyPr/>
                    <a:lstStyle/>
                    <a:p>
                      <a:pPr algn="ctr" lvl="0" marL="0"/>
                      <a:r>
                        <a:rPr lang="en-US" sz="1000" b="false" i="false" u="none">
                          <a:solidFill>
                            <a:srgbClr val="000000"/>
                          </a:solidFill>
                          <a:latin typeface="Arial"/>
                        </a:rPr>
                        <a:t>∞×∞</a:t>
                      </a:r>
                    </a:p>
                  </a:txBody>
                  <a:tcPr anchor="ctr" marB="0" marL="6350" marR="6350" marT="6350">
                    <a:lnL algn="ctr" cap="flat" cmpd="sng" w="12700">
                      <a:solidFill>
                        <a:schemeClr val="tx1"/>
                      </a:solidFill>
                      <a:prstDash val="solid"/>
                      <a:round/>
                      <a:headEnd len="med" type="none" w="med"/>
                      <a:tailEnd len="med" type="none" w="med"/>
                    </a:lnL>
                    <a:lnR algn="ctr" cap="flat" cmpd="sng" w="12700">
                      <a:solidFill>
                        <a:schemeClr val="tx1"/>
                      </a:solidFill>
                      <a:prstDash val="solid"/>
                      <a:round/>
                      <a:headEnd len="med" type="none" w="med"/>
                      <a:tailEnd len="med" type="none" w="med"/>
                    </a:lnR>
                    <a:lnT algn="ctr" cap="flat" cmpd="sng" w="12700">
                      <a:solidFill>
                        <a:schemeClr val="tx1"/>
                      </a:solidFill>
                      <a:prstDash val="solid"/>
                      <a:round/>
                      <a:headEnd len="med" type="none" w="med"/>
                      <a:tailEnd len="med" type="none" w="med"/>
                    </a:lnT>
                    <a:lnB algn="ctr" cap="flat" cmpd="sng" w="12700">
                      <a:solidFill>
                        <a:schemeClr val="tx1"/>
                      </a:solidFill>
                      <a:prstDash val="solid"/>
                      <a:round/>
                      <a:headEnd len="med" type="none" w="med"/>
                      <a:tailEnd len="med" type="none" w="med"/>
                    </a:lnB>
                    <a:lnTlToBr cmpd="sng" w="12700">
                      <a:noFill/>
                      <a:prstDash val="solid"/>
                    </a:lnTlToBr>
                    <a:lnBlToTr cmpd="sng" w="12700">
                      <a:noFill/>
                      <a:prstDash val="solid"/>
                    </a:lnBlToTr>
                  </a:tcPr>
                </a:tc>
                <a:extLst>
                  <a:ext uri="{0D108BD9-81ED-4DB2-BD59-A6C34878D82A}">
                    <a16:rowId xmlns:a16="http://schemas.microsoft.com/office/drawing/2014/main" val="3034449025"/>
                  </a:ext>
                </a:extLst>
              </a:tr>
            </a:tbl>
          </a:graphicData>
        </a:graphic>
      </p:graphicFrame>
      <p:sp>
        <p:nvSpPr>
          <p:cNvPr id="9" name="文本占位符 2">
            <a:extLst>
              <a:ext uri="{FF2B5EF4-FFF2-40B4-BE49-F238E27FC236}">
                <a16:creationId xmlns:a16="http://schemas.microsoft.com/office/drawing/2014/main" id="{383E8DC9-7697-452B-86D6-8C3A869D6F37}"/>
              </a:ext>
            </a:extLst>
          </p:cNvPr>
          <p:cNvSpPr txBox="1">
            <a:spLocks/>
          </p:cNvSpPr>
          <p:nvPr/>
        </p:nvSpPr>
        <p:spPr>
          <a:xfrm>
            <a:off x="1066800" y="3784046"/>
            <a:ext cx="10439400" cy="333093"/>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000" b="false" i="false" u="none">
                <a:solidFill>
                  <a:srgbClr val="000000"/>
                </a:solidFill>
                <a:latin typeface="Arial"/>
              </a:rPr>
              <a:t>3. Even if the target is inside the anchor, because the IOU is too low, the anchor will still be misjudged as false positive, and it is not easy to get a better positive sample.</a:t>
            </a:r>
          </a:p>
        </p:txBody>
      </p:sp>
      <p:pic>
        <p:nvPicPr>
          <p:cNvPr id="10" name="图片 9">
            <a:extLst>
              <a:ext uri="{FF2B5EF4-FFF2-40B4-BE49-F238E27FC236}">
                <a16:creationId xmlns:a16="http://schemas.microsoft.com/office/drawing/2014/main" id="{829F0598-1872-4C6C-B44B-24087FAB08E3}"/>
              </a:ext>
            </a:extLst>
          </p:cNvPr>
          <p:cNvPicPr>
            <a:picLocks noChangeAspect="1"/>
          </p:cNvPicPr>
          <p:nvPr/>
        </p:nvPicPr>
        <p:blipFill rotWithShape="1">
          <a:blip r:embed="rId2">
            <a:extLst>
              <a:ext uri="{28A0092B-C50C-407E-A947-70E740481C1C}">
                <a14:useLocalDpi xmlns:a14="http://schemas.microsoft.com/office/drawing/2010/main" val="0"/>
              </a:ext>
            </a:extLst>
          </a:blip>
          <a:srcRect b="19171" r="3240"/>
          <a:stretch/>
        </p:blipFill>
        <p:spPr>
          <a:xfrm>
            <a:off x="8610600" y="2175818"/>
            <a:ext cx="3200400" cy="4026313"/>
          </a:xfrm>
          <a:prstGeom prst="rect">
            <a:avLst/>
          </a:prstGeom>
        </p:spPr>
      </p:pic>
      <p:sp>
        <p:nvSpPr>
          <p:cNvPr id="11" name="文本框 10">
            <a:extLst>
              <a:ext uri="{FF2B5EF4-FFF2-40B4-BE49-F238E27FC236}">
                <a16:creationId xmlns:a16="http://schemas.microsoft.com/office/drawing/2014/main" id="{ACCAE925-E299-4CCC-B7FC-CCD5B214DA34}"/>
              </a:ext>
            </a:extLst>
          </p:cNvPr>
          <p:cNvSpPr txBox="1"/>
          <p:nvPr/>
        </p:nvSpPr>
        <p:spPr>
          <a:xfrm>
            <a:off x="8422671" y="5715000"/>
            <a:ext cx="3769329" cy="1077218"/>
          </a:xfrm>
          <a:prstGeom prst="rect">
            <a:avLst/>
          </a:prstGeom>
          <a:noFill/>
        </p:spPr>
        <p:txBody>
          <a:bodyPr rtlCol="0" wrap="square">
            <a:spAutoFit/>
          </a:bodyPr>
          <a:lstStyle/>
          <a:p>
            <a:pPr algn="l" lvl="0" marL="0"/>
            <a:r>
              <a:rPr lang="en-US" sz="1100" b="false" i="false" u="none">
                <a:solidFill>
                  <a:srgbClr val="000000"/>
                </a:solidFill>
                <a:latin typeface="Arial"/>
              </a:rPr>
              <a:t>GT in red;</a:t>
            </a:r>
          </a:p>
          <a:p>
            <a:pPr algn="l" lvl="0" marL="0"/>
            <a:r>
              <a:rPr lang="en-US" sz="1100" b="false" i="false" u="none">
                <a:solidFill>
                  <a:srgbClr val="000000"/>
                </a:solidFill>
                <a:latin typeface="Arial"/>
              </a:rPr>
              <a:t>The green box is anchor;</a:t>
            </a:r>
          </a:p>
          <a:p>
            <a:pPr algn="l" lvl="0" marL="0"/>
            <a:r>
              <a:rPr lang="en-US" sz="1100" b="false" i="false" u="none">
                <a:solidFill>
                  <a:srgbClr val="000000"/>
                </a:solidFill>
                <a:latin typeface="Arial"/>
              </a:rPr>
              <a:t>Even if the GT is inside the anchor, because the IOU is too low,</a:t>
            </a:r>
          </a:p>
          <a:p>
            <a:pPr algn="l" lvl="0" marL="0"/>
            <a:r>
              <a:rPr lang="en-US" sz="1100" b="false" i="false" u="none">
                <a:solidFill>
                  <a:srgbClr val="000000"/>
                </a:solidFill>
                <a:latin typeface="Arial"/>
              </a:rPr>
              <a:t>This anchor will still be misjudged as false positive.</a:t>
            </a:r>
          </a:p>
        </p:txBody>
      </p:sp>
    </p:spTree>
    <p:extLst>
      <p:ext uri="{BB962C8B-B14F-4D97-AF65-F5344CB8AC3E}">
        <p14:creationId xmlns:p14="http://schemas.microsoft.com/office/powerpoint/2010/main" val="1687264203"/>
      </p:ext>
    </p:extLst>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17EAE0B-E607-40BE-95B9-33C735A455C3}"/>
              </a:ext>
            </a:extLst>
          </p:cNvPr>
          <p:cNvSpPr>
            <a:spLocks noGrp="1"/>
          </p:cNvSpPr>
          <p:nvPr>
            <p:ph idx="13" sz="quarter" type="body"/>
          </p:nvPr>
        </p:nvSpPr>
        <p:spPr>
          <a:xfrm>
            <a:off x="1071880" y="2829420"/>
            <a:ext cx="10058400" cy="369332"/>
          </a:xfrm>
        </p:spPr>
        <p:txBody>
          <a:bodyPr/>
          <a:lstStyle/>
          <a:p>
            <a:pPr lvl="0" indent="-457200" marL="457200"/>
            <a:r>
              <a:rPr lang="en-US" sz="1000" b="false" i="false" u="none">
                <a:solidFill>
                  <a:srgbClr val="000000"/>
                </a:solidFill>
                <a:latin typeface="Arial"/>
              </a:rPr>
              <a:t>By introducing a feedback driven anchor arbiter, the recursive function can dynamically adjust the size of the anchor frame and close the gap between the anchor and the small target by gradually reducing the gap between the anchor and the small target, thus providing more excellent positive samples (to solve the problems 1 and 3 in the conjecture experiment).</a:t>
            </a:r>
          </a:p>
        </p:txBody>
      </p:sp>
      <p:sp>
        <p:nvSpPr>
          <p:cNvPr id="3" name="文本占位符 2">
            <a:extLst>
              <a:ext uri="{FF2B5EF4-FFF2-40B4-BE49-F238E27FC236}">
                <a16:creationId xmlns:a16="http://schemas.microsoft.com/office/drawing/2014/main" id="{5E666554-AD11-401C-9FD4-03BB78CFCEDB}"/>
              </a:ext>
            </a:extLst>
          </p:cNvPr>
          <p:cNvSpPr>
            <a:spLocks noGrp="1"/>
          </p:cNvSpPr>
          <p:nvPr>
            <p:ph idx="16" sz="quarter" type="body"/>
          </p:nvPr>
        </p:nvSpPr>
        <p:spPr>
          <a:xfrm>
            <a:off x="1071880" y="4114800"/>
            <a:ext cx="10058400" cy="369332"/>
          </a:xfrm>
        </p:spPr>
        <p:txBody>
          <a:bodyPr/>
          <a:lstStyle/>
          <a:p>
            <a:pPr lvl="0" indent="-457200" marL="457200"/>
            <a:r>
              <a:rPr lang="en-US" sz="1000" b="false" i="false" u="none">
                <a:solidFill>
                  <a:srgbClr val="000000"/>
                </a:solidFill>
                <a:latin typeface="Arial"/>
              </a:rPr>
              <a:t>Then, a groupiou balance sampling strategy is used to ensure sufficient number of positive and negative samples with balanced proportion to participate in model training at each scale, so as to avoid small gradients generated by simple samples being submerged by large gradients generated by difficult samples (to solve conjecture experiment problem 2).</a:t>
            </a:r>
          </a:p>
        </p:txBody>
      </p:sp>
      <p:sp>
        <p:nvSpPr>
          <p:cNvPr id="4" name="矩形 3">
            <a:extLst>
              <a:ext uri="{FF2B5EF4-FFF2-40B4-BE49-F238E27FC236}">
                <a16:creationId xmlns:a16="http://schemas.microsoft.com/office/drawing/2014/main" id="{70C9D82C-EA74-4754-A542-64456CD85930}"/>
              </a:ext>
            </a:extLst>
          </p:cNvPr>
          <p:cNvSpPr/>
          <p:nvPr/>
        </p:nvSpPr>
        <p:spPr>
          <a:xfrm>
            <a:off x="1071880" y="2093056"/>
            <a:ext cx="11254043" cy="461665"/>
          </a:xfrm>
          <a:prstGeom prst="rect">
            <a:avLst/>
          </a:prstGeom>
        </p:spPr>
        <p:txBody>
          <a:bodyPr wrap="none">
            <a:spAutoFit/>
          </a:bodyPr>
          <a:lstStyle/>
          <a:p>
            <a:pPr algn="l" lvl="0" indent="-342900" marL="342900">
              <a:buFont typeface="Arial"/>
              <a:buChar char="•"/>
            </a:pPr>
            <a:r>
              <a:rPr lang="en-US" sz="1300" b="false" i="false" u="none">
                <a:solidFill>
                  <a:srgbClr val="000000"/>
                </a:solidFill>
                <a:latin typeface="Arial"/>
              </a:rPr>
              <a:t>Apsmall is more than twice lower than aplarge - &gt; small object learning is not enough - &gt; it needs to strengthen the learning of small objects.</a:t>
            </a:r>
          </a:p>
        </p:txBody>
      </p:sp>
    </p:spTree>
    <p:extLst>
      <p:ext uri="{BB962C8B-B14F-4D97-AF65-F5344CB8AC3E}">
        <p14:creationId xmlns:p14="http://schemas.microsoft.com/office/powerpoint/2010/main" val="3879153838"/>
      </p:ext>
    </p:extLst>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CEB9CFC-3398-4810-B3FB-ECF1427E8CAB}"/>
              </a:ext>
            </a:extLst>
          </p:cNvPr>
          <p:cNvSpPr>
            <a:spLocks noGrp="1"/>
          </p:cNvSpPr>
          <p:nvPr>
            <p:ph idx="13" sz="quarter" type="body"/>
          </p:nvPr>
        </p:nvSpPr>
        <p:spPr>
          <a:xfrm>
            <a:off x="1039758" y="1809596"/>
            <a:ext cx="10363200" cy="392678"/>
          </a:xfrm>
        </p:spPr>
        <p:txBody>
          <a:bodyPr/>
          <a:lstStyle/>
          <a:p>
            <a:pPr lvl="0" indent="-457200" marL="457200"/>
            <a:r>
              <a:rPr lang="en-US" sz="1000" b="false" i="false" u="none">
                <a:solidFill>
                  <a:srgbClr val="000000"/>
                </a:solidFill>
                <a:latin typeface="Arial"/>
              </a:rPr>
              <a:t>1. Through the anchored module (red box), the anchor without the assigned label is more suitable for the small target, so as to solve the problem that the IOU is too small and the proposal is lost due to the improper anchor.</a:t>
            </a:r>
          </a:p>
        </p:txBody>
      </p:sp>
      <p:sp>
        <p:nvSpPr>
          <p:cNvPr id="3" name="文本占位符 2">
            <a:extLst>
              <a:ext uri="{FF2B5EF4-FFF2-40B4-BE49-F238E27FC236}">
                <a16:creationId xmlns:a16="http://schemas.microsoft.com/office/drawing/2014/main" id="{87738117-0056-48D8-93B0-E54BBF01D6EE}"/>
              </a:ext>
            </a:extLst>
          </p:cNvPr>
          <p:cNvSpPr>
            <a:spLocks noGrp="1"/>
          </p:cNvSpPr>
          <p:nvPr>
            <p:ph idx="16" sz="quarter" type="body"/>
          </p:nvPr>
        </p:nvSpPr>
        <p:spPr>
          <a:xfrm>
            <a:off x="1039758" y="2687597"/>
            <a:ext cx="10363200" cy="392676"/>
          </a:xfrm>
        </p:spPr>
        <p:txBody>
          <a:bodyPr/>
          <a:lstStyle/>
          <a:p>
            <a:pPr lvl="0" indent="-457200" marL="457200"/>
            <a:r>
              <a:rPr lang="en-US" sz="1000" b="false" i="false" u="none">
                <a:solidFill>
                  <a:srgbClr val="000000"/>
                </a:solidFill>
                <a:latin typeface="Arial"/>
              </a:rPr>
              <a:t>2. Groupiou balance sampling (green box) can avoid small gradients generated by simple samples being submerged by large gradients generated by difficult samples, so that the classifier will obtain balanced training samples of different sizes.</a:t>
            </a:r>
          </a:p>
        </p:txBody>
      </p:sp>
      <p:grpSp>
        <p:nvGrpSpPr>
          <p:cNvPr id="7" name="组合 6">
            <a:extLst>
              <a:ext uri="{FF2B5EF4-FFF2-40B4-BE49-F238E27FC236}">
                <a16:creationId xmlns:a16="http://schemas.microsoft.com/office/drawing/2014/main" id="{993A4544-3515-4568-934F-29CB73ECE90A}"/>
              </a:ext>
            </a:extLst>
          </p:cNvPr>
          <p:cNvGrpSpPr/>
          <p:nvPr/>
        </p:nvGrpSpPr>
        <p:grpSpPr>
          <a:xfrm>
            <a:off x="228600" y="3505200"/>
            <a:ext cx="11765642" cy="3260503"/>
            <a:chOff x="350158" y="3445098"/>
            <a:chExt cx="11765642" cy="3260503"/>
          </a:xfrm>
        </p:grpSpPr>
        <p:sp>
          <p:nvSpPr>
            <p:cNvPr id="6" name="矩形: 圆角 5">
              <a:extLst>
                <a:ext uri="{FF2B5EF4-FFF2-40B4-BE49-F238E27FC236}">
                  <a16:creationId xmlns:a16="http://schemas.microsoft.com/office/drawing/2014/main" id="{D7000EB9-F81A-46E6-B269-71A1A87E593F}"/>
                </a:ext>
              </a:extLst>
            </p:cNvPr>
            <p:cNvSpPr/>
            <p:nvPr/>
          </p:nvSpPr>
          <p:spPr>
            <a:xfrm>
              <a:off x="350158" y="3445098"/>
              <a:ext cx="2311977" cy="17979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altLang="en-US" lang="zh-CN"/>
            </a:p>
          </p:txBody>
        </p:sp>
        <p:cxnSp>
          <p:nvCxnSpPr>
            <p:cNvPr id="8" name="直接箭头连接符 7">
              <a:extLst>
                <a:ext uri="{FF2B5EF4-FFF2-40B4-BE49-F238E27FC236}">
                  <a16:creationId xmlns:a16="http://schemas.microsoft.com/office/drawing/2014/main" id="{AABF59DE-8C15-400D-87CE-973C170CBC2D}"/>
                </a:ext>
              </a:extLst>
            </p:cNvPr>
            <p:cNvCxnSpPr>
              <a:cxnSpLocks/>
              <a:stCxn id="6" idx="3"/>
            </p:cNvCxnSpPr>
            <p:nvPr/>
          </p:nvCxnSpPr>
          <p:spPr>
            <a:xfrm>
              <a:off x="2662135" y="4344089"/>
              <a:ext cx="7057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0" name="矩形: 圆角 9">
              <a:extLst>
                <a:ext uri="{FF2B5EF4-FFF2-40B4-BE49-F238E27FC236}">
                  <a16:creationId xmlns:a16="http://schemas.microsoft.com/office/drawing/2014/main" id="{0570F7E1-F0D8-4C87-9672-FEA13C598535}"/>
                </a:ext>
              </a:extLst>
            </p:cNvPr>
            <p:cNvSpPr/>
            <p:nvPr/>
          </p:nvSpPr>
          <p:spPr>
            <a:xfrm>
              <a:off x="5427977" y="5793957"/>
              <a:ext cx="2223771"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rtlCol="0"/>
            <a:lstStyle/>
            <a:p>
              <a:r>
                <a:rPr altLang="zh-CN" dirty="0" err="1" lang="en-US">
                  <a:solidFill>
                    <a:schemeClr val="tx1"/>
                  </a:solidFill>
                </a:rPr>
                <a:t>Anchorfitted</a:t>
              </a:r>
              <a:r>
                <a:rPr altLang="zh-CN" dirty="0" lang="en-US">
                  <a:solidFill>
                    <a:schemeClr val="tx1"/>
                  </a:solidFill>
                </a:rPr>
                <a:t> arbiter</a:t>
              </a:r>
              <a:endParaRPr altLang="en-US" dirty="0" lang="zh-CN">
                <a:solidFill>
                  <a:schemeClr val="tx1"/>
                </a:solidFill>
              </a:endParaRPr>
            </a:p>
          </p:txBody>
        </p:sp>
        <p:sp>
          <p:nvSpPr>
            <p:cNvPr id="13" name="矩形: 圆角 12">
              <a:extLst>
                <a:ext uri="{FF2B5EF4-FFF2-40B4-BE49-F238E27FC236}">
                  <a16:creationId xmlns:a16="http://schemas.microsoft.com/office/drawing/2014/main" id="{2E491AA7-C90D-4BA0-A58F-46ADFEB7905C}"/>
                </a:ext>
              </a:extLst>
            </p:cNvPr>
            <p:cNvSpPr/>
            <p:nvPr/>
          </p:nvSpPr>
          <p:spPr>
            <a:xfrm>
              <a:off x="8371552" y="4129922"/>
              <a:ext cx="3618229"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rtlCol="0"/>
            <a:lstStyle/>
            <a:p>
              <a:r>
                <a:rPr altLang="zh-CN" dirty="0" lang="en-US">
                  <a:solidFill>
                    <a:schemeClr val="tx1"/>
                  </a:solidFill>
                </a:rPr>
                <a:t>Group </a:t>
              </a:r>
              <a:r>
                <a:rPr altLang="zh-CN" dirty="0" err="1" lang="en-US">
                  <a:solidFill>
                    <a:schemeClr val="tx1"/>
                  </a:solidFill>
                </a:rPr>
                <a:t>IoU</a:t>
              </a:r>
              <a:r>
                <a:rPr altLang="zh-CN" dirty="0" lang="en-US">
                  <a:solidFill>
                    <a:schemeClr val="tx1"/>
                  </a:solidFill>
                </a:rPr>
                <a:t> Balance sampling</a:t>
              </a:r>
              <a:endParaRPr altLang="en-US" dirty="0" lang="zh-CN">
                <a:solidFill>
                  <a:schemeClr val="tx1"/>
                </a:solidFill>
              </a:endParaRPr>
            </a:p>
          </p:txBody>
        </p:sp>
        <p:pic>
          <p:nvPicPr>
            <p:cNvPr id="14" name="图片 13">
              <a:extLst>
                <a:ext uri="{FF2B5EF4-FFF2-40B4-BE49-F238E27FC236}">
                  <a16:creationId xmlns:a16="http://schemas.microsoft.com/office/drawing/2014/main" id="{93C620C2-050A-4DE2-B303-AC9776FC7C8E}"/>
                </a:ext>
              </a:extLst>
            </p:cNvPr>
            <p:cNvPicPr>
              <a:picLocks noChangeAspect="1"/>
            </p:cNvPicPr>
            <p:nvPr/>
          </p:nvPicPr>
          <p:blipFill rotWithShape="1">
            <a:blip cstate="print" r:embed="rId2">
              <a:extLst>
                <a:ext uri="{28A0092B-C50C-407E-A947-70E740481C1C}">
                  <a14:useLocalDpi xmlns:a14="http://schemas.microsoft.com/office/drawing/2010/main" val="0"/>
                </a:ext>
              </a:extLst>
            </a:blip>
            <a:srcRect b="19171" r="3240"/>
            <a:stretch/>
          </p:blipFill>
          <p:spPr>
            <a:xfrm>
              <a:off x="817229" y="3516048"/>
              <a:ext cx="1316371" cy="1656080"/>
            </a:xfrm>
            <a:prstGeom prst="rect">
              <a:avLst/>
            </a:prstGeom>
          </p:spPr>
        </p:pic>
        <p:sp>
          <p:nvSpPr>
            <p:cNvPr id="15" name="流程图: 决策 14">
              <a:extLst>
                <a:ext uri="{FF2B5EF4-FFF2-40B4-BE49-F238E27FC236}">
                  <a16:creationId xmlns:a16="http://schemas.microsoft.com/office/drawing/2014/main" id="{A3DEBA12-635C-43FB-A985-C4CC975AE7CC}"/>
                </a:ext>
              </a:extLst>
            </p:cNvPr>
            <p:cNvSpPr/>
            <p:nvPr/>
          </p:nvSpPr>
          <p:spPr>
            <a:xfrm>
              <a:off x="5182256" y="4130898"/>
              <a:ext cx="2321321" cy="711990"/>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altLang="en-US" dirty="0" lang="zh-CN" sz="1600">
                <a:solidFill>
                  <a:schemeClr val="tx1"/>
                </a:solidFill>
              </a:endParaRPr>
            </a:p>
          </p:txBody>
        </p:sp>
        <p:pic>
          <p:nvPicPr>
            <p:cNvPr id="19" name="图片 18">
              <a:extLst>
                <a:ext uri="{FF2B5EF4-FFF2-40B4-BE49-F238E27FC236}">
                  <a16:creationId xmlns:a16="http://schemas.microsoft.com/office/drawing/2014/main" id="{793FC402-1312-485C-848F-2EC057AD4DB1}"/>
                </a:ext>
              </a:extLst>
            </p:cNvPr>
            <p:cNvPicPr>
              <a:picLocks noChangeAspect="1"/>
            </p:cNvPicPr>
            <p:nvPr/>
          </p:nvPicPr>
          <p:blipFill>
            <a:blip r:embed="rId3"/>
            <a:stretch>
              <a:fillRect/>
            </a:stretch>
          </p:blipFill>
          <p:spPr>
            <a:xfrm>
              <a:off x="3429000" y="3833319"/>
              <a:ext cx="1390067" cy="1286752"/>
            </a:xfrm>
            <a:prstGeom prst="rect">
              <a:avLst/>
            </a:prstGeom>
          </p:spPr>
        </p:pic>
        <p:cxnSp>
          <p:nvCxnSpPr>
            <p:cNvPr id="22" name="直接箭头连接符 21">
              <a:extLst>
                <a:ext uri="{FF2B5EF4-FFF2-40B4-BE49-F238E27FC236}">
                  <a16:creationId xmlns:a16="http://schemas.microsoft.com/office/drawing/2014/main" id="{4CD925F3-9CBB-4BDF-959A-37E4031AA887}"/>
                </a:ext>
              </a:extLst>
            </p:cNvPr>
            <p:cNvCxnSpPr>
              <a:cxnSpLocks/>
            </p:cNvCxnSpPr>
            <p:nvPr/>
          </p:nvCxnSpPr>
          <p:spPr>
            <a:xfrm>
              <a:off x="4801237" y="4456955"/>
              <a:ext cx="349251"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38A3D91D-13FE-4C24-BF54-06D13804CF13}"/>
                </a:ext>
              </a:extLst>
            </p:cNvPr>
            <p:cNvCxnSpPr>
              <a:cxnSpLocks/>
            </p:cNvCxnSpPr>
            <p:nvPr/>
          </p:nvCxnSpPr>
          <p:spPr>
            <a:xfrm>
              <a:off x="6371746" y="5026926"/>
              <a:ext cx="0" cy="63641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56C6576B-BDB6-4E10-BC16-D4BED2B46906}"/>
                </a:ext>
              </a:extLst>
            </p:cNvPr>
            <p:cNvSpPr txBox="1"/>
            <p:nvPr/>
          </p:nvSpPr>
          <p:spPr>
            <a:xfrm>
              <a:off x="6463187" y="5141502"/>
              <a:ext cx="564067" cy="338554"/>
            </a:xfrm>
            <a:prstGeom prst="rect">
              <a:avLst/>
            </a:prstGeom>
            <a:noFill/>
          </p:spPr>
          <p:txBody>
            <a:bodyPr rtlCol="0" wrap="square">
              <a:spAutoFit/>
            </a:bodyPr>
            <a:lstStyle/>
            <a:p>
              <a:r>
                <a:rPr altLang="zh-CN" dirty="0" lang="en-US" sz="1600"/>
                <a:t>Y</a:t>
              </a:r>
            </a:p>
          </p:txBody>
        </p:sp>
        <p:cxnSp>
          <p:nvCxnSpPr>
            <p:cNvPr id="29" name="直接箭头连接符 28">
              <a:extLst>
                <a:ext uri="{FF2B5EF4-FFF2-40B4-BE49-F238E27FC236}">
                  <a16:creationId xmlns:a16="http://schemas.microsoft.com/office/drawing/2014/main" id="{52DE3A76-A748-40F1-85C2-63C442111B97}"/>
                </a:ext>
              </a:extLst>
            </p:cNvPr>
            <p:cNvCxnSpPr>
              <a:cxnSpLocks/>
            </p:cNvCxnSpPr>
            <p:nvPr/>
          </p:nvCxnSpPr>
          <p:spPr>
            <a:xfrm>
              <a:off x="7582557" y="4502898"/>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A8D5EE15-6D4E-4FBA-AECB-DD4AF6A7670A}"/>
                </a:ext>
              </a:extLst>
            </p:cNvPr>
            <p:cNvSpPr/>
            <p:nvPr/>
          </p:nvSpPr>
          <p:spPr>
            <a:xfrm>
              <a:off x="3886200" y="5243079"/>
              <a:ext cx="6553196" cy="1462522"/>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altLang="en-US" lang="zh-CN">
                <a:ln>
                  <a:solidFill>
                    <a:schemeClr val="tx1"/>
                  </a:solidFill>
                  <a:prstDash val="sysDot"/>
                </a:ln>
                <a:solidFill>
                  <a:srgbClr val="FFC000"/>
                </a:solidFill>
              </a:endParaRPr>
            </a:p>
          </p:txBody>
        </p:sp>
        <p:sp>
          <p:nvSpPr>
            <p:cNvPr id="37" name="矩形 36">
              <a:extLst>
                <a:ext uri="{FF2B5EF4-FFF2-40B4-BE49-F238E27FC236}">
                  <a16:creationId xmlns:a16="http://schemas.microsoft.com/office/drawing/2014/main" id="{8C5146BA-4D47-4241-9867-D5E475AFB54A}"/>
                </a:ext>
              </a:extLst>
            </p:cNvPr>
            <p:cNvSpPr/>
            <p:nvPr/>
          </p:nvSpPr>
          <p:spPr>
            <a:xfrm>
              <a:off x="8063863" y="3659099"/>
              <a:ext cx="4051937" cy="1347677"/>
            </a:xfrm>
            <a:prstGeom prst="rect">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altLang="en-US" lang="zh-CN"/>
            </a:p>
          </p:txBody>
        </p:sp>
        <p:sp>
          <p:nvSpPr>
            <p:cNvPr id="38" name="文本框 37">
              <a:extLst>
                <a:ext uri="{FF2B5EF4-FFF2-40B4-BE49-F238E27FC236}">
                  <a16:creationId xmlns:a16="http://schemas.microsoft.com/office/drawing/2014/main" id="{8691EE4A-F52D-4369-904B-9FA47447CC66}"/>
                </a:ext>
              </a:extLst>
            </p:cNvPr>
            <p:cNvSpPr txBox="1"/>
            <p:nvPr/>
          </p:nvSpPr>
          <p:spPr>
            <a:xfrm>
              <a:off x="4038602" y="5243078"/>
              <a:ext cx="2223772" cy="369332"/>
            </a:xfrm>
            <a:prstGeom prst="rect">
              <a:avLst/>
            </a:prstGeom>
            <a:noFill/>
          </p:spPr>
          <p:txBody>
            <a:bodyPr rtlCol="0" wrap="square">
              <a:spAutoFit/>
            </a:bodyPr>
            <a:lstStyle/>
            <a:p>
              <a:r>
                <a:rPr altLang="zh-CN" dirty="0" err="1" lang="en-US">
                  <a:solidFill>
                    <a:srgbClr val="FF0000"/>
                  </a:solidFill>
                </a:rPr>
                <a:t>Anchorfitted</a:t>
              </a:r>
              <a:r>
                <a:rPr altLang="zh-CN" dirty="0" lang="en-US">
                  <a:solidFill>
                    <a:srgbClr val="FF0000"/>
                  </a:solidFill>
                </a:rPr>
                <a:t> module</a:t>
              </a:r>
              <a:endParaRPr altLang="en-US" dirty="0" lang="zh-CN">
                <a:solidFill>
                  <a:srgbClr val="FF0000"/>
                </a:solidFill>
              </a:endParaRPr>
            </a:p>
          </p:txBody>
        </p:sp>
        <p:sp>
          <p:nvSpPr>
            <p:cNvPr id="39" name="文本框 38">
              <a:extLst>
                <a:ext uri="{FF2B5EF4-FFF2-40B4-BE49-F238E27FC236}">
                  <a16:creationId xmlns:a16="http://schemas.microsoft.com/office/drawing/2014/main" id="{82A4BD8F-18F2-4C73-9B76-02D5AC6EC21B}"/>
                </a:ext>
              </a:extLst>
            </p:cNvPr>
            <p:cNvSpPr txBox="1"/>
            <p:nvPr/>
          </p:nvSpPr>
          <p:spPr>
            <a:xfrm>
              <a:off x="8113361" y="3688051"/>
              <a:ext cx="3952939" cy="369332"/>
            </a:xfrm>
            <a:prstGeom prst="rect">
              <a:avLst/>
            </a:prstGeom>
            <a:noFill/>
          </p:spPr>
          <p:txBody>
            <a:bodyPr rtlCol="0" wrap="square">
              <a:spAutoFit/>
            </a:bodyPr>
            <a:lstStyle/>
            <a:p>
              <a:r>
                <a:rPr altLang="zh-CN" dirty="0" lang="en-US">
                  <a:solidFill>
                    <a:srgbClr val="00B050"/>
                  </a:solidFill>
                </a:rPr>
                <a:t>Group </a:t>
              </a:r>
              <a:r>
                <a:rPr altLang="zh-CN" dirty="0" err="1" lang="en-US">
                  <a:solidFill>
                    <a:srgbClr val="00B050"/>
                  </a:solidFill>
                </a:rPr>
                <a:t>IoU</a:t>
              </a:r>
              <a:r>
                <a:rPr altLang="zh-CN" dirty="0" lang="en-US">
                  <a:solidFill>
                    <a:srgbClr val="00B050"/>
                  </a:solidFill>
                </a:rPr>
                <a:t> Balance sampling module </a:t>
              </a:r>
              <a:endParaRPr altLang="en-US" dirty="0" lang="zh-CN">
                <a:solidFill>
                  <a:srgbClr val="00B050"/>
                </a:solidFill>
              </a:endParaRPr>
            </a:p>
          </p:txBody>
        </p:sp>
        <p:sp>
          <p:nvSpPr>
            <p:cNvPr id="47" name="流程图: 决策 46">
              <a:extLst>
                <a:ext uri="{FF2B5EF4-FFF2-40B4-BE49-F238E27FC236}">
                  <a16:creationId xmlns:a16="http://schemas.microsoft.com/office/drawing/2014/main" id="{32D21E9E-838C-48E0-BB12-22F9525BDE1F}"/>
                </a:ext>
              </a:extLst>
            </p:cNvPr>
            <p:cNvSpPr/>
            <p:nvPr/>
          </p:nvSpPr>
          <p:spPr>
            <a:xfrm>
              <a:off x="8410741" y="5873626"/>
              <a:ext cx="1565568" cy="526493"/>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altLang="en-US" dirty="0" lang="zh-CN">
                <a:solidFill>
                  <a:schemeClr val="tx1"/>
                </a:solidFill>
              </a:endParaRPr>
            </a:p>
          </p:txBody>
        </p:sp>
        <p:cxnSp>
          <p:nvCxnSpPr>
            <p:cNvPr id="49" name="连接符: 肘形 48">
              <a:extLst>
                <a:ext uri="{FF2B5EF4-FFF2-40B4-BE49-F238E27FC236}">
                  <a16:creationId xmlns:a16="http://schemas.microsoft.com/office/drawing/2014/main" id="{1203FD5D-DE80-4D3F-BA88-6C58C2C9C6D1}"/>
                </a:ext>
              </a:extLst>
            </p:cNvPr>
            <p:cNvCxnSpPr>
              <a:cxnSpLocks/>
              <a:stCxn id="47" idx="0"/>
            </p:cNvCxnSpPr>
            <p:nvPr/>
          </p:nvCxnSpPr>
          <p:spPr>
            <a:xfrm flipV="1" rot="16200000">
              <a:off x="7614468" y="4294569"/>
              <a:ext cx="386517" cy="2771598"/>
            </a:xfrm>
            <a:prstGeom prst="bentConnector2">
              <a:avLst/>
            </a:prstGeom>
            <a:ln w="28575">
              <a:solidFill>
                <a:srgbClr val="4A7EBB"/>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FF8B2DC5-A3F7-4197-8CAF-041AD485D2E7}"/>
                </a:ext>
              </a:extLst>
            </p:cNvPr>
            <p:cNvCxnSpPr>
              <a:cxnSpLocks/>
            </p:cNvCxnSpPr>
            <p:nvPr/>
          </p:nvCxnSpPr>
          <p:spPr>
            <a:xfrm>
              <a:off x="7801006" y="6137379"/>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5" name="文本框 54">
              <a:extLst>
                <a:ext uri="{FF2B5EF4-FFF2-40B4-BE49-F238E27FC236}">
                  <a16:creationId xmlns:a16="http://schemas.microsoft.com/office/drawing/2014/main" id="{D8CEB665-2C85-49C6-AC09-1EA3F1C89ECA}"/>
                </a:ext>
              </a:extLst>
            </p:cNvPr>
            <p:cNvSpPr txBox="1"/>
            <p:nvPr/>
          </p:nvSpPr>
          <p:spPr>
            <a:xfrm>
              <a:off x="9188632" y="5442790"/>
              <a:ext cx="564067" cy="338554"/>
            </a:xfrm>
            <a:prstGeom prst="rect">
              <a:avLst/>
            </a:prstGeom>
            <a:noFill/>
          </p:spPr>
          <p:txBody>
            <a:bodyPr rtlCol="0" wrap="square">
              <a:spAutoFit/>
            </a:bodyPr>
            <a:lstStyle/>
            <a:p>
              <a:r>
                <a:rPr altLang="zh-CN" dirty="0" lang="en-US" sz="1600"/>
                <a:t>Y</a:t>
              </a:r>
            </a:p>
          </p:txBody>
        </p:sp>
        <p:sp>
          <p:nvSpPr>
            <p:cNvPr id="24" name="文本框 23">
              <a:extLst>
                <a:ext uri="{FF2B5EF4-FFF2-40B4-BE49-F238E27FC236}">
                  <a16:creationId xmlns:a16="http://schemas.microsoft.com/office/drawing/2014/main" id="{778D7342-0BC0-474B-9C2F-0EDC4A201D5B}"/>
                </a:ext>
              </a:extLst>
            </p:cNvPr>
            <p:cNvSpPr txBox="1"/>
            <p:nvPr/>
          </p:nvSpPr>
          <p:spPr>
            <a:xfrm>
              <a:off x="4857140" y="4188705"/>
              <a:ext cx="3137110" cy="584775"/>
            </a:xfrm>
            <a:prstGeom prst="rect">
              <a:avLst/>
            </a:prstGeom>
            <a:noFill/>
          </p:spPr>
          <p:txBody>
            <a:bodyPr rtlCol="0" wrap="square">
              <a:spAutoFit/>
            </a:bodyPr>
            <a:lstStyle/>
            <a:p>
              <a:pPr algn="ctr"/>
              <a:r>
                <a:rPr altLang="zh-CN" dirty="0" lang="en-US" sz="1600"/>
                <a:t>Gt in Anchor &amp; </a:t>
              </a:r>
            </a:p>
            <a:p>
              <a:pPr algn="ctr"/>
              <a:r>
                <a:rPr altLang="zh-CN" dirty="0" lang="en-US" sz="1600"/>
                <a:t>GT never assign label?</a:t>
              </a:r>
              <a:endParaRPr altLang="en-US" dirty="0" lang="zh-CN" sz="1600"/>
            </a:p>
          </p:txBody>
        </p:sp>
        <p:sp>
          <p:nvSpPr>
            <p:cNvPr id="28" name="文本框 27">
              <a:extLst>
                <a:ext uri="{FF2B5EF4-FFF2-40B4-BE49-F238E27FC236}">
                  <a16:creationId xmlns:a16="http://schemas.microsoft.com/office/drawing/2014/main" id="{EA651E1D-78A5-48C6-9FBD-8B018A34FCDF}"/>
                </a:ext>
              </a:extLst>
            </p:cNvPr>
            <p:cNvSpPr txBox="1"/>
            <p:nvPr/>
          </p:nvSpPr>
          <p:spPr>
            <a:xfrm>
              <a:off x="7692734" y="5956708"/>
              <a:ext cx="3137110" cy="338554"/>
            </a:xfrm>
            <a:prstGeom prst="rect">
              <a:avLst/>
            </a:prstGeom>
            <a:noFill/>
          </p:spPr>
          <p:txBody>
            <a:bodyPr rtlCol="0" wrap="square">
              <a:spAutoFit/>
            </a:bodyPr>
            <a:lstStyle/>
            <a:p>
              <a:pPr algn="ctr"/>
              <a:r>
                <a:rPr altLang="zh-CN" dirty="0" lang="en-US" sz="1600"/>
                <a:t>Gt in Anchor?</a:t>
              </a:r>
              <a:endParaRPr altLang="en-US" dirty="0" lang="zh-CN" sz="1600"/>
            </a:p>
          </p:txBody>
        </p:sp>
        <p:sp>
          <p:nvSpPr>
            <p:cNvPr id="32" name="文本框 31">
              <a:extLst>
                <a:ext uri="{FF2B5EF4-FFF2-40B4-BE49-F238E27FC236}">
                  <a16:creationId xmlns:a16="http://schemas.microsoft.com/office/drawing/2014/main" id="{5B92D6D0-426F-4C4F-8221-907137513225}"/>
                </a:ext>
              </a:extLst>
            </p:cNvPr>
            <p:cNvSpPr txBox="1"/>
            <p:nvPr/>
          </p:nvSpPr>
          <p:spPr>
            <a:xfrm>
              <a:off x="10122243" y="5843969"/>
              <a:ext cx="564067" cy="338554"/>
            </a:xfrm>
            <a:prstGeom prst="rect">
              <a:avLst/>
            </a:prstGeom>
            <a:noFill/>
          </p:spPr>
          <p:txBody>
            <a:bodyPr rtlCol="0" wrap="square">
              <a:spAutoFit/>
            </a:bodyPr>
            <a:lstStyle/>
            <a:p>
              <a:r>
                <a:rPr altLang="zh-CN" dirty="0" lang="en-US" sz="1600"/>
                <a:t>N</a:t>
              </a:r>
            </a:p>
          </p:txBody>
        </p:sp>
        <p:sp>
          <p:nvSpPr>
            <p:cNvPr id="33" name="文本框 32">
              <a:extLst>
                <a:ext uri="{FF2B5EF4-FFF2-40B4-BE49-F238E27FC236}">
                  <a16:creationId xmlns:a16="http://schemas.microsoft.com/office/drawing/2014/main" id="{FED37C0D-FF5C-4614-A5E2-2F151568B79F}"/>
                </a:ext>
              </a:extLst>
            </p:cNvPr>
            <p:cNvSpPr txBox="1"/>
            <p:nvPr/>
          </p:nvSpPr>
          <p:spPr>
            <a:xfrm>
              <a:off x="7692734" y="4053724"/>
              <a:ext cx="564067" cy="338554"/>
            </a:xfrm>
            <a:prstGeom prst="rect">
              <a:avLst/>
            </a:prstGeom>
            <a:noFill/>
          </p:spPr>
          <p:txBody>
            <a:bodyPr rtlCol="0" wrap="square">
              <a:spAutoFit/>
            </a:bodyPr>
            <a:lstStyle/>
            <a:p>
              <a:r>
                <a:rPr altLang="zh-CN" dirty="0" lang="en-US" sz="1600"/>
                <a:t>N</a:t>
              </a:r>
            </a:p>
          </p:txBody>
        </p:sp>
      </p:grpSp>
      <p:cxnSp>
        <p:nvCxnSpPr>
          <p:cNvPr id="12" name="连接符: 肘形 11">
            <a:extLst>
              <a:ext uri="{FF2B5EF4-FFF2-40B4-BE49-F238E27FC236}">
                <a16:creationId xmlns:a16="http://schemas.microsoft.com/office/drawing/2014/main" id="{14542AC9-A2E4-441E-B237-A1C9C3560320}"/>
              </a:ext>
            </a:extLst>
          </p:cNvPr>
          <p:cNvCxnSpPr>
            <a:cxnSpLocks/>
            <a:endCxn id="13" idx="2"/>
          </p:cNvCxnSpPr>
          <p:nvPr/>
        </p:nvCxnSpPr>
        <p:spPr>
          <a:xfrm flipH="1" flipV="1" rot="5400000">
            <a:off x="9270759" y="5397738"/>
            <a:ext cx="1389901" cy="186799"/>
          </a:xfrm>
          <a:prstGeom prst="bentConnector3">
            <a:avLst>
              <a:gd fmla="val -438" name="adj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2509468"/>
      </p:ext>
    </p:extLst>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D209DE6-2CBD-4B17-9DEC-2CDBE4171A9D}"/>
              </a:ext>
            </a:extLst>
          </p:cNvPr>
          <p:cNvSpPr>
            <a:spLocks noGrp="1"/>
          </p:cNvSpPr>
          <p:nvPr>
            <p:ph idx="13" sz="quarter" type="body"/>
          </p:nvPr>
        </p:nvSpPr>
        <p:spPr>
          <a:xfrm>
            <a:off x="1021624" y="1933199"/>
            <a:ext cx="9798776" cy="492124"/>
          </a:xfrm>
        </p:spPr>
        <p:txBody>
          <a:bodyPr/>
          <a:lstStyle/>
          <a:p>
            <a:pPr lvl="0" indent="-457200" marL="457200"/>
            <a:r>
              <a:rPr lang="en-US" sz="1100" b="false" i="false" u="none">
                <a:solidFill>
                  <a:srgbClr val="000000"/>
                </a:solidFill>
                <a:latin typeface="Arial"/>
              </a:rPr>
              <a:t>1. Introduce a consensus mechanism: if 1) GT is given a positive label for the first time; 2) GT is inside the anchor, the anchor uses the anchored module.</a:t>
            </a:r>
          </a:p>
        </p:txBody>
      </p:sp>
      <p:sp>
        <p:nvSpPr>
          <p:cNvPr id="3" name="标题 2">
            <a:extLst>
              <a:ext uri="{FF2B5EF4-FFF2-40B4-BE49-F238E27FC236}">
                <a16:creationId xmlns:a16="http://schemas.microsoft.com/office/drawing/2014/main" id="{4D306E7A-C90B-403F-81F0-8D0B20F4390A}"/>
              </a:ext>
            </a:extLst>
          </p:cNvPr>
          <p:cNvSpPr>
            <a:spLocks noGrp="1"/>
          </p:cNvSpPr>
          <p:nvPr>
            <p:ph type="title"/>
          </p:nvPr>
        </p:nvSpPr>
        <p:spPr/>
        <p:txBody>
          <a:bodyPr/>
          <a:lstStyle/>
          <a:p>
            <a:r>
              <a:rPr altLang="zh-CN" dirty="0" err="1" lang="en-US"/>
              <a:t>Anchorfitted</a:t>
            </a:r>
            <a:r>
              <a:rPr altLang="zh-CN" dirty="0" lang="en-US"/>
              <a:t> module</a:t>
            </a:r>
            <a:endParaRPr altLang="en-US" dirty="0" lang="zh-CN"/>
          </a:p>
        </p:txBody>
      </p:sp>
      <p:sp>
        <p:nvSpPr>
          <p:cNvPr id="4" name="文本占位符 3">
            <a:extLst>
              <a:ext uri="{FF2B5EF4-FFF2-40B4-BE49-F238E27FC236}">
                <a16:creationId xmlns:a16="http://schemas.microsoft.com/office/drawing/2014/main" id="{2112D53B-1264-4407-A248-19EEA2EAF286}"/>
              </a:ext>
            </a:extLst>
          </p:cNvPr>
          <p:cNvSpPr>
            <a:spLocks noGrp="1"/>
          </p:cNvSpPr>
          <p:nvPr>
            <p:ph idx="16" sz="quarter" type="body"/>
          </p:nvPr>
        </p:nvSpPr>
        <p:spPr>
          <a:xfrm>
            <a:off x="1021624" y="3077568"/>
            <a:ext cx="10636976" cy="369331"/>
          </a:xfrm>
        </p:spPr>
        <p:txBody>
          <a:bodyPr/>
          <a:lstStyle/>
          <a:p>
            <a:pPr lvl="0" indent="-457200" marL="457200"/>
            <a:r>
              <a:rPr lang="en-US" sz="1500" b="false" i="false" u="none">
                <a:solidFill>
                  <a:srgbClr val="000000"/>
                </a:solidFill>
                <a:latin typeface="Arial"/>
              </a:rPr>
              <a:t>2. Recursively scale the length and width of the anchor to 4 / 5, until the anchor no longer contains GT, and get the final anchor.</a:t>
            </a:r>
          </a:p>
        </p:txBody>
      </p:sp>
      <p:sp>
        <p:nvSpPr>
          <p:cNvPr id="32" name="矩形: 圆角 31">
            <a:extLst>
              <a:ext uri="{FF2B5EF4-FFF2-40B4-BE49-F238E27FC236}">
                <a16:creationId xmlns:a16="http://schemas.microsoft.com/office/drawing/2014/main" id="{7328BB20-0840-4316-BD1A-15F43BFDEF03}"/>
              </a:ext>
            </a:extLst>
          </p:cNvPr>
          <p:cNvSpPr/>
          <p:nvPr/>
        </p:nvSpPr>
        <p:spPr>
          <a:xfrm>
            <a:off x="4208777" y="5907834"/>
            <a:ext cx="2223771"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rtlCol="0"/>
          <a:lstStyle/>
          <a:p>
            <a:r>
              <a:rPr altLang="zh-CN" dirty="0" err="1" lang="en-US">
                <a:solidFill>
                  <a:schemeClr val="tx1"/>
                </a:solidFill>
              </a:rPr>
              <a:t>Anchorfitted</a:t>
            </a:r>
            <a:r>
              <a:rPr altLang="zh-CN" dirty="0" lang="en-US">
                <a:solidFill>
                  <a:schemeClr val="tx1"/>
                </a:solidFill>
              </a:rPr>
              <a:t> arbiter</a:t>
            </a:r>
            <a:endParaRPr altLang="en-US" dirty="0" lang="zh-CN">
              <a:solidFill>
                <a:schemeClr val="tx1"/>
              </a:solidFill>
            </a:endParaRPr>
          </a:p>
        </p:txBody>
      </p:sp>
      <p:sp>
        <p:nvSpPr>
          <p:cNvPr id="33" name="矩形: 圆角 32">
            <a:extLst>
              <a:ext uri="{FF2B5EF4-FFF2-40B4-BE49-F238E27FC236}">
                <a16:creationId xmlns:a16="http://schemas.microsoft.com/office/drawing/2014/main" id="{88AED217-353F-480B-8661-EABFFE861EC8}"/>
              </a:ext>
            </a:extLst>
          </p:cNvPr>
          <p:cNvSpPr/>
          <p:nvPr/>
        </p:nvSpPr>
        <p:spPr>
          <a:xfrm>
            <a:off x="7152353" y="4053721"/>
            <a:ext cx="3210848"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rtlCol="0"/>
          <a:lstStyle/>
          <a:p>
            <a:r>
              <a:rPr altLang="zh-CN" dirty="0" lang="en-US">
                <a:solidFill>
                  <a:schemeClr val="tx1"/>
                </a:solidFill>
              </a:rPr>
              <a:t>Group </a:t>
            </a:r>
            <a:r>
              <a:rPr altLang="zh-CN" dirty="0" err="1" lang="en-US">
                <a:solidFill>
                  <a:schemeClr val="tx1"/>
                </a:solidFill>
              </a:rPr>
              <a:t>IoU</a:t>
            </a:r>
            <a:r>
              <a:rPr altLang="zh-CN" dirty="0" lang="en-US">
                <a:solidFill>
                  <a:schemeClr val="tx1"/>
                </a:solidFill>
              </a:rPr>
              <a:t> Balance sampling</a:t>
            </a:r>
            <a:endParaRPr altLang="en-US" dirty="0" lang="zh-CN">
              <a:solidFill>
                <a:schemeClr val="tx1"/>
              </a:solidFill>
            </a:endParaRPr>
          </a:p>
        </p:txBody>
      </p:sp>
      <p:sp>
        <p:nvSpPr>
          <p:cNvPr id="35" name="流程图: 决策 34">
            <a:extLst>
              <a:ext uri="{FF2B5EF4-FFF2-40B4-BE49-F238E27FC236}">
                <a16:creationId xmlns:a16="http://schemas.microsoft.com/office/drawing/2014/main" id="{655753AC-53D0-4A2B-AD49-616C9BAB9424}"/>
              </a:ext>
            </a:extLst>
          </p:cNvPr>
          <p:cNvSpPr/>
          <p:nvPr/>
        </p:nvSpPr>
        <p:spPr>
          <a:xfrm>
            <a:off x="3501356" y="4013289"/>
            <a:ext cx="3128044" cy="711990"/>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altLang="en-US" dirty="0" lang="zh-CN" sz="1600">
              <a:solidFill>
                <a:schemeClr val="tx1"/>
              </a:solidFill>
            </a:endParaRPr>
          </a:p>
        </p:txBody>
      </p:sp>
      <p:cxnSp>
        <p:nvCxnSpPr>
          <p:cNvPr id="38" name="直接箭头连接符 37">
            <a:extLst>
              <a:ext uri="{FF2B5EF4-FFF2-40B4-BE49-F238E27FC236}">
                <a16:creationId xmlns:a16="http://schemas.microsoft.com/office/drawing/2014/main" id="{5D9A9CD1-0708-4A6F-91AF-859B65DC09B7}"/>
              </a:ext>
            </a:extLst>
          </p:cNvPr>
          <p:cNvCxnSpPr>
            <a:cxnSpLocks/>
          </p:cNvCxnSpPr>
          <p:nvPr/>
        </p:nvCxnSpPr>
        <p:spPr>
          <a:xfrm>
            <a:off x="5043174" y="4936117"/>
            <a:ext cx="0" cy="93547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id="{E0F2D6D4-3EFF-4BD6-B658-9BE18FA7325F}"/>
              </a:ext>
            </a:extLst>
          </p:cNvPr>
          <p:cNvSpPr txBox="1"/>
          <p:nvPr/>
        </p:nvSpPr>
        <p:spPr>
          <a:xfrm>
            <a:off x="5039648" y="4860809"/>
            <a:ext cx="564067" cy="338554"/>
          </a:xfrm>
          <a:prstGeom prst="rect">
            <a:avLst/>
          </a:prstGeom>
          <a:noFill/>
        </p:spPr>
        <p:txBody>
          <a:bodyPr rtlCol="0" wrap="square">
            <a:spAutoFit/>
          </a:bodyPr>
          <a:lstStyle/>
          <a:p>
            <a:r>
              <a:rPr altLang="zh-CN" dirty="0" lang="en-US" sz="1600"/>
              <a:t>Y</a:t>
            </a:r>
          </a:p>
        </p:txBody>
      </p:sp>
      <p:cxnSp>
        <p:nvCxnSpPr>
          <p:cNvPr id="40" name="直接箭头连接符 39">
            <a:extLst>
              <a:ext uri="{FF2B5EF4-FFF2-40B4-BE49-F238E27FC236}">
                <a16:creationId xmlns:a16="http://schemas.microsoft.com/office/drawing/2014/main" id="{05D4EC90-4C5A-48F3-9F74-8F007DC96D61}"/>
              </a:ext>
            </a:extLst>
          </p:cNvPr>
          <p:cNvCxnSpPr>
            <a:cxnSpLocks/>
          </p:cNvCxnSpPr>
          <p:nvPr/>
        </p:nvCxnSpPr>
        <p:spPr>
          <a:xfrm>
            <a:off x="6546599" y="4391494"/>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1" name="矩形 40">
            <a:extLst>
              <a:ext uri="{FF2B5EF4-FFF2-40B4-BE49-F238E27FC236}">
                <a16:creationId xmlns:a16="http://schemas.microsoft.com/office/drawing/2014/main" id="{197A2FD4-8807-4A68-96E4-14D9C0ADC06E}"/>
              </a:ext>
            </a:extLst>
          </p:cNvPr>
          <p:cNvSpPr/>
          <p:nvPr/>
        </p:nvSpPr>
        <p:spPr>
          <a:xfrm>
            <a:off x="2667000" y="5166878"/>
            <a:ext cx="6553196" cy="1462522"/>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altLang="en-US" lang="zh-CN">
              <a:ln>
                <a:solidFill>
                  <a:schemeClr val="tx1"/>
                </a:solidFill>
                <a:prstDash val="sysDot"/>
              </a:ln>
              <a:solidFill>
                <a:srgbClr val="FFC000"/>
              </a:solidFill>
            </a:endParaRPr>
          </a:p>
        </p:txBody>
      </p:sp>
      <p:sp>
        <p:nvSpPr>
          <p:cNvPr id="43" name="文本框 42">
            <a:extLst>
              <a:ext uri="{FF2B5EF4-FFF2-40B4-BE49-F238E27FC236}">
                <a16:creationId xmlns:a16="http://schemas.microsoft.com/office/drawing/2014/main" id="{4DC63E2A-F7DD-4F1A-94A7-EB0339414BBE}"/>
              </a:ext>
            </a:extLst>
          </p:cNvPr>
          <p:cNvSpPr txBox="1"/>
          <p:nvPr/>
        </p:nvSpPr>
        <p:spPr>
          <a:xfrm>
            <a:off x="2819402" y="5166877"/>
            <a:ext cx="2223772" cy="369332"/>
          </a:xfrm>
          <a:prstGeom prst="rect">
            <a:avLst/>
          </a:prstGeom>
          <a:noFill/>
        </p:spPr>
        <p:txBody>
          <a:bodyPr rtlCol="0" wrap="square">
            <a:spAutoFit/>
          </a:bodyPr>
          <a:lstStyle/>
          <a:p>
            <a:r>
              <a:rPr altLang="zh-CN" dirty="0" err="1" lang="en-US">
                <a:solidFill>
                  <a:srgbClr val="FF0000"/>
                </a:solidFill>
              </a:rPr>
              <a:t>Anchorfitted</a:t>
            </a:r>
            <a:r>
              <a:rPr altLang="zh-CN" dirty="0" lang="en-US">
                <a:solidFill>
                  <a:srgbClr val="FF0000"/>
                </a:solidFill>
              </a:rPr>
              <a:t> module</a:t>
            </a:r>
            <a:endParaRPr altLang="en-US" dirty="0" lang="zh-CN">
              <a:solidFill>
                <a:srgbClr val="FF0000"/>
              </a:solidFill>
            </a:endParaRPr>
          </a:p>
        </p:txBody>
      </p:sp>
      <p:sp>
        <p:nvSpPr>
          <p:cNvPr id="45" name="流程图: 决策 44">
            <a:extLst>
              <a:ext uri="{FF2B5EF4-FFF2-40B4-BE49-F238E27FC236}">
                <a16:creationId xmlns:a16="http://schemas.microsoft.com/office/drawing/2014/main" id="{B0796A6B-4454-40EC-80F4-94702ED9AD84}"/>
              </a:ext>
            </a:extLst>
          </p:cNvPr>
          <p:cNvSpPr/>
          <p:nvPr/>
        </p:nvSpPr>
        <p:spPr>
          <a:xfrm>
            <a:off x="7191541" y="5987503"/>
            <a:ext cx="1565568" cy="526493"/>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altLang="en-US" dirty="0" lang="zh-CN">
              <a:solidFill>
                <a:schemeClr val="tx1"/>
              </a:solidFill>
            </a:endParaRPr>
          </a:p>
        </p:txBody>
      </p:sp>
      <p:cxnSp>
        <p:nvCxnSpPr>
          <p:cNvPr id="46" name="连接符: 肘形 45">
            <a:extLst>
              <a:ext uri="{FF2B5EF4-FFF2-40B4-BE49-F238E27FC236}">
                <a16:creationId xmlns:a16="http://schemas.microsoft.com/office/drawing/2014/main" id="{9B2F3487-2C79-4137-8E14-081F6401F8AB}"/>
              </a:ext>
            </a:extLst>
          </p:cNvPr>
          <p:cNvCxnSpPr>
            <a:cxnSpLocks/>
            <a:stCxn id="45" idx="0"/>
          </p:cNvCxnSpPr>
          <p:nvPr/>
        </p:nvCxnSpPr>
        <p:spPr>
          <a:xfrm flipV="1" rot="16200000">
            <a:off x="6385628" y="4398806"/>
            <a:ext cx="460870" cy="2716524"/>
          </a:xfrm>
          <a:prstGeom prst="bentConnector2">
            <a:avLst/>
          </a:prstGeom>
          <a:ln w="28575">
            <a:solidFill>
              <a:srgbClr val="4A7EBB"/>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2BA2A74D-9B9A-4265-8C72-C5C7B5C20F98}"/>
              </a:ext>
            </a:extLst>
          </p:cNvPr>
          <p:cNvCxnSpPr>
            <a:cxnSpLocks/>
          </p:cNvCxnSpPr>
          <p:nvPr/>
        </p:nvCxnSpPr>
        <p:spPr>
          <a:xfrm>
            <a:off x="6616063" y="6241749"/>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787FC607-0205-4452-9215-EE478CBDFCDA}"/>
              </a:ext>
            </a:extLst>
          </p:cNvPr>
          <p:cNvSpPr txBox="1"/>
          <p:nvPr/>
        </p:nvSpPr>
        <p:spPr>
          <a:xfrm>
            <a:off x="7969432" y="5556667"/>
            <a:ext cx="564067" cy="338554"/>
          </a:xfrm>
          <a:prstGeom prst="rect">
            <a:avLst/>
          </a:prstGeom>
          <a:noFill/>
        </p:spPr>
        <p:txBody>
          <a:bodyPr rtlCol="0" wrap="square">
            <a:spAutoFit/>
          </a:bodyPr>
          <a:lstStyle/>
          <a:p>
            <a:r>
              <a:rPr altLang="zh-CN" dirty="0" lang="en-US" sz="1600"/>
              <a:t>Y</a:t>
            </a:r>
          </a:p>
        </p:txBody>
      </p:sp>
      <p:sp>
        <p:nvSpPr>
          <p:cNvPr id="49" name="文本框 48">
            <a:extLst>
              <a:ext uri="{FF2B5EF4-FFF2-40B4-BE49-F238E27FC236}">
                <a16:creationId xmlns:a16="http://schemas.microsoft.com/office/drawing/2014/main" id="{FD610493-2EF8-411C-A743-CA28F0393A34}"/>
              </a:ext>
            </a:extLst>
          </p:cNvPr>
          <p:cNvSpPr txBox="1"/>
          <p:nvPr/>
        </p:nvSpPr>
        <p:spPr>
          <a:xfrm>
            <a:off x="3089934" y="4073686"/>
            <a:ext cx="3899428" cy="584775"/>
          </a:xfrm>
          <a:prstGeom prst="rect">
            <a:avLst/>
          </a:prstGeom>
          <a:noFill/>
        </p:spPr>
        <p:txBody>
          <a:bodyPr rtlCol="0" wrap="square">
            <a:spAutoFit/>
          </a:bodyPr>
          <a:lstStyle/>
          <a:p>
            <a:pPr algn="ctr"/>
            <a:r>
              <a:rPr altLang="zh-CN" dirty="0" lang="en-US" sz="1600"/>
              <a:t>Gt in Anchor &amp; </a:t>
            </a:r>
          </a:p>
          <a:p>
            <a:pPr algn="ctr"/>
            <a:r>
              <a:rPr altLang="zh-CN" dirty="0" lang="en-US" sz="1600"/>
              <a:t>GT never assign label?</a:t>
            </a:r>
            <a:endParaRPr altLang="en-US" dirty="0" lang="zh-CN" sz="1600"/>
          </a:p>
        </p:txBody>
      </p:sp>
      <p:sp>
        <p:nvSpPr>
          <p:cNvPr id="50" name="文本框 49">
            <a:extLst>
              <a:ext uri="{FF2B5EF4-FFF2-40B4-BE49-F238E27FC236}">
                <a16:creationId xmlns:a16="http://schemas.microsoft.com/office/drawing/2014/main" id="{A120A98E-BD86-495F-941C-EF5E805F421A}"/>
              </a:ext>
            </a:extLst>
          </p:cNvPr>
          <p:cNvSpPr txBox="1"/>
          <p:nvPr/>
        </p:nvSpPr>
        <p:spPr>
          <a:xfrm>
            <a:off x="6473534" y="6070585"/>
            <a:ext cx="3137110" cy="338554"/>
          </a:xfrm>
          <a:prstGeom prst="rect">
            <a:avLst/>
          </a:prstGeom>
          <a:noFill/>
        </p:spPr>
        <p:txBody>
          <a:bodyPr rtlCol="0" wrap="square">
            <a:spAutoFit/>
          </a:bodyPr>
          <a:lstStyle/>
          <a:p>
            <a:pPr algn="ctr"/>
            <a:r>
              <a:rPr altLang="zh-CN" dirty="0" lang="en-US" sz="1600"/>
              <a:t>Gt in Anchor?</a:t>
            </a:r>
            <a:endParaRPr altLang="en-US" dirty="0" lang="zh-CN" sz="1600"/>
          </a:p>
        </p:txBody>
      </p:sp>
      <p:sp>
        <p:nvSpPr>
          <p:cNvPr id="51" name="文本框 50">
            <a:extLst>
              <a:ext uri="{FF2B5EF4-FFF2-40B4-BE49-F238E27FC236}">
                <a16:creationId xmlns:a16="http://schemas.microsoft.com/office/drawing/2014/main" id="{070B27C5-D542-49A6-8519-AD62371CF684}"/>
              </a:ext>
            </a:extLst>
          </p:cNvPr>
          <p:cNvSpPr txBox="1"/>
          <p:nvPr/>
        </p:nvSpPr>
        <p:spPr>
          <a:xfrm>
            <a:off x="8903043" y="5767768"/>
            <a:ext cx="564067" cy="338554"/>
          </a:xfrm>
          <a:prstGeom prst="rect">
            <a:avLst/>
          </a:prstGeom>
          <a:noFill/>
        </p:spPr>
        <p:txBody>
          <a:bodyPr rtlCol="0" wrap="square">
            <a:spAutoFit/>
          </a:bodyPr>
          <a:lstStyle/>
          <a:p>
            <a:r>
              <a:rPr altLang="zh-CN" dirty="0" lang="en-US" sz="1600"/>
              <a:t>N</a:t>
            </a:r>
          </a:p>
        </p:txBody>
      </p:sp>
      <p:sp>
        <p:nvSpPr>
          <p:cNvPr id="52" name="文本框 51">
            <a:extLst>
              <a:ext uri="{FF2B5EF4-FFF2-40B4-BE49-F238E27FC236}">
                <a16:creationId xmlns:a16="http://schemas.microsoft.com/office/drawing/2014/main" id="{3ACC08AD-A4B8-4834-AEF5-086014E3B088}"/>
              </a:ext>
            </a:extLst>
          </p:cNvPr>
          <p:cNvSpPr txBox="1"/>
          <p:nvPr/>
        </p:nvSpPr>
        <p:spPr>
          <a:xfrm>
            <a:off x="6473534" y="3977523"/>
            <a:ext cx="564067" cy="338554"/>
          </a:xfrm>
          <a:prstGeom prst="rect">
            <a:avLst/>
          </a:prstGeom>
          <a:noFill/>
        </p:spPr>
        <p:txBody>
          <a:bodyPr rtlCol="0" wrap="square">
            <a:spAutoFit/>
          </a:bodyPr>
          <a:lstStyle/>
          <a:p>
            <a:r>
              <a:rPr altLang="zh-CN" dirty="0" lang="en-US" sz="1600"/>
              <a:t>N</a:t>
            </a:r>
          </a:p>
        </p:txBody>
      </p:sp>
      <p:cxnSp>
        <p:nvCxnSpPr>
          <p:cNvPr id="53" name="连接符: 肘形 52">
            <a:extLst>
              <a:ext uri="{FF2B5EF4-FFF2-40B4-BE49-F238E27FC236}">
                <a16:creationId xmlns:a16="http://schemas.microsoft.com/office/drawing/2014/main" id="{9A2FB865-1FF8-459E-AC07-A33B6544E317}"/>
              </a:ext>
            </a:extLst>
          </p:cNvPr>
          <p:cNvCxnSpPr/>
          <p:nvPr/>
        </p:nvCxnSpPr>
        <p:spPr>
          <a:xfrm flipH="1" flipV="1" rot="5400000">
            <a:off x="8066105" y="5350887"/>
            <a:ext cx="1586366" cy="204358"/>
          </a:xfrm>
          <a:prstGeom prst="bentConnector3">
            <a:avLst>
              <a:gd fmla="val 685" name="adj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728364"/>
      </p:ext>
    </p:extLst>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4883930-14EA-422D-829A-4C07F058FA39}"/>
              </a:ext>
            </a:extLst>
          </p:cNvPr>
          <p:cNvSpPr>
            <a:spLocks noGrp="1"/>
          </p:cNvSpPr>
          <p:nvPr>
            <p:ph idx="13" sz="quarter" type="body"/>
          </p:nvPr>
        </p:nvSpPr>
        <p:spPr>
          <a:xfrm>
            <a:off x="1061720" y="2162495"/>
            <a:ext cx="9220200" cy="369332"/>
          </a:xfrm>
        </p:spPr>
        <p:txBody>
          <a:bodyPr/>
          <a:lstStyle/>
          <a:p>
            <a:pPr lvl="0" indent="-457200" marL="457200"/>
            <a:r>
              <a:rPr lang="en-US" sz="1500" b="false" i="false" u="none">
                <a:solidFill>
                  <a:srgbClr val="000000"/>
                </a:solidFill>
                <a:latin typeface="Arial"/>
              </a:rPr>
              <a:t>1. Divide all anchors into several groups according to their scales.</a:t>
            </a:r>
          </a:p>
        </p:txBody>
      </p:sp>
      <p:sp>
        <p:nvSpPr>
          <p:cNvPr id="3" name="标题 2">
            <a:extLst>
              <a:ext uri="{FF2B5EF4-FFF2-40B4-BE49-F238E27FC236}">
                <a16:creationId xmlns:a16="http://schemas.microsoft.com/office/drawing/2014/main" id="{0BCAD08E-B006-4F0A-B2BC-7E453E255064}"/>
              </a:ext>
            </a:extLst>
          </p:cNvPr>
          <p:cNvSpPr>
            <a:spLocks noGrp="1"/>
          </p:cNvSpPr>
          <p:nvPr>
            <p:ph type="title"/>
          </p:nvPr>
        </p:nvSpPr>
        <p:spPr>
          <a:xfrm>
            <a:off x="1066800" y="1219200"/>
            <a:ext cx="7772400" cy="492125"/>
          </a:xfrm>
        </p:spPr>
        <p:txBody>
          <a:bodyPr/>
          <a:lstStyle/>
          <a:p>
            <a:r>
              <a:rPr altLang="zh-CN" dirty="0" lang="en-US"/>
              <a:t>Group </a:t>
            </a:r>
            <a:r>
              <a:rPr altLang="zh-CN" dirty="0" err="1" lang="en-US"/>
              <a:t>IoU</a:t>
            </a:r>
            <a:r>
              <a:rPr altLang="zh-CN" dirty="0" lang="en-US"/>
              <a:t> Balance sampling</a:t>
            </a:r>
            <a:br>
              <a:rPr altLang="en-US" dirty="0" lang="zh-CN"/>
            </a:br>
            <a:endParaRPr altLang="en-US" dirty="0" lang="zh-CN"/>
          </a:p>
        </p:txBody>
      </p:sp>
      <p:sp>
        <p:nvSpPr>
          <p:cNvPr id="4" name="文本占位符 3">
            <a:extLst>
              <a:ext uri="{FF2B5EF4-FFF2-40B4-BE49-F238E27FC236}">
                <a16:creationId xmlns:a16="http://schemas.microsoft.com/office/drawing/2014/main" id="{17D0A388-3A33-45E5-8829-9D1DBD845494}"/>
              </a:ext>
            </a:extLst>
          </p:cNvPr>
          <p:cNvSpPr>
            <a:spLocks noGrp="1"/>
          </p:cNvSpPr>
          <p:nvPr>
            <p:ph idx="16" sz="quarter" type="body"/>
          </p:nvPr>
        </p:nvSpPr>
        <p:spPr>
          <a:xfrm>
            <a:off x="1061720" y="2878497"/>
            <a:ext cx="9982200" cy="583766"/>
          </a:xfrm>
        </p:spPr>
        <p:txBody>
          <a:bodyPr/>
          <a:lstStyle/>
          <a:p>
            <a:pPr lvl="0" indent="-457200" marL="457200"/>
            <a:r>
              <a:rPr lang="en-US" sz="1400" b="false" i="false" u="none">
                <a:solidFill>
                  <a:srgbClr val="000000"/>
                </a:solidFill>
                <a:latin typeface="Arial"/>
              </a:rPr>
              <a:t>2. For each group, keep the proportion of positive and negative samples at 3:1, and then divide the value of IOU into k intervals.</a:t>
            </a:r>
          </a:p>
        </p:txBody>
      </p:sp>
      <p:sp>
        <p:nvSpPr>
          <p:cNvPr id="5" name="文本占位符 3">
            <a:extLst>
              <a:ext uri="{FF2B5EF4-FFF2-40B4-BE49-F238E27FC236}">
                <a16:creationId xmlns:a16="http://schemas.microsoft.com/office/drawing/2014/main" id="{7D0FC76D-FB14-4B29-8629-1E661DE62CAC}"/>
              </a:ext>
            </a:extLst>
          </p:cNvPr>
          <p:cNvSpPr txBox="1">
            <a:spLocks/>
          </p:cNvSpPr>
          <p:nvPr/>
        </p:nvSpPr>
        <p:spPr>
          <a:xfrm>
            <a:off x="1061720" y="5367496"/>
            <a:ext cx="9682480" cy="367950"/>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500" b="false" i="false" u="none">
                <a:solidFill>
                  <a:srgbClr val="000000"/>
                </a:solidFill>
                <a:latin typeface="Arial"/>
              </a:rPr>
              <a:t>4. Through the uniform sampling on the IOU, the hard negative is evenly distributed on the IOU.</a:t>
            </a:r>
          </a:p>
        </p:txBody>
      </p:sp>
      <p:pic>
        <p:nvPicPr>
          <p:cNvPr id="6" name="图片 5">
            <a:extLst>
              <a:ext uri="{FF2B5EF4-FFF2-40B4-BE49-F238E27FC236}">
                <a16:creationId xmlns:a16="http://schemas.microsoft.com/office/drawing/2014/main" id="{C3570439-4558-45FF-BF75-24CD81B28292}"/>
              </a:ext>
            </a:extLst>
          </p:cNvPr>
          <p:cNvPicPr>
            <a:picLocks noChangeAspect="1"/>
          </p:cNvPicPr>
          <p:nvPr/>
        </p:nvPicPr>
        <p:blipFill>
          <a:blip r:embed="rId2"/>
          <a:stretch>
            <a:fillRect/>
          </a:stretch>
        </p:blipFill>
        <p:spPr>
          <a:xfrm>
            <a:off x="4125878" y="4414459"/>
            <a:ext cx="3091884" cy="964136"/>
          </a:xfrm>
          <a:prstGeom prst="rect">
            <a:avLst/>
          </a:prstGeom>
        </p:spPr>
      </p:pic>
      <p:sp>
        <p:nvSpPr>
          <p:cNvPr id="7" name="文本占位符 3">
            <a:extLst>
              <a:ext uri="{FF2B5EF4-FFF2-40B4-BE49-F238E27FC236}">
                <a16:creationId xmlns:a16="http://schemas.microsoft.com/office/drawing/2014/main" id="{8F435C57-4A4D-44E0-853E-A72800D77321}"/>
              </a:ext>
            </a:extLst>
          </p:cNvPr>
          <p:cNvSpPr txBox="1">
            <a:spLocks/>
          </p:cNvSpPr>
          <p:nvPr/>
        </p:nvSpPr>
        <p:spPr>
          <a:xfrm>
            <a:off x="1061720" y="3902752"/>
            <a:ext cx="9982200" cy="583766"/>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400" b="false" i="false" u="none">
                <a:solidFill>
                  <a:srgbClr val="000000"/>
                </a:solidFill>
                <a:latin typeface="Arial"/>
              </a:rPr>
              <a:t>3. N negative samples are sampled in each interval, and the number of candidate samples in each interval is Mk. The specific sampling formula is as follows:</a:t>
            </a:r>
          </a:p>
        </p:txBody>
      </p:sp>
      <p:sp>
        <p:nvSpPr>
          <p:cNvPr id="8" name="文本框 7">
            <a:extLst>
              <a:ext uri="{FF2B5EF4-FFF2-40B4-BE49-F238E27FC236}">
                <a16:creationId xmlns:a16="http://schemas.microsoft.com/office/drawing/2014/main" id="{FE857E50-547B-4EE8-B57B-EA29812A5FC5}"/>
              </a:ext>
            </a:extLst>
          </p:cNvPr>
          <p:cNvSpPr txBox="1"/>
          <p:nvPr/>
        </p:nvSpPr>
        <p:spPr>
          <a:xfrm>
            <a:off x="7217762" y="4773089"/>
            <a:ext cx="5029200" cy="338554"/>
          </a:xfrm>
          <a:prstGeom prst="rect">
            <a:avLst/>
          </a:prstGeom>
          <a:noFill/>
        </p:spPr>
        <p:txBody>
          <a:bodyPr rtlCol="0" wrap="square">
            <a:spAutoFit/>
          </a:bodyPr>
          <a:lstStyle/>
          <a:p>
            <a:pPr algn="l" lvl="0" marL="0"/>
            <a:r>
              <a:rPr lang="en-US" sz="1000" b="false" i="false" u="none">
                <a:solidFill>
                  <a:srgbClr val="000000"/>
                </a:solidFill>
                <a:latin typeface="Arial"/>
              </a:rPr>
              <a:t>For each scale, the larger the IOU value in the interval, the smaller the probability</a:t>
            </a:r>
          </a:p>
        </p:txBody>
      </p:sp>
    </p:spTree>
    <p:extLst>
      <p:ext uri="{BB962C8B-B14F-4D97-AF65-F5344CB8AC3E}">
        <p14:creationId xmlns:p14="http://schemas.microsoft.com/office/powerpoint/2010/main" val="862910209"/>
      </p:ext>
    </p:extLst>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6E1A3FD-5FC1-49FD-9931-FADAE692147A}"/>
              </a:ext>
            </a:extLst>
          </p:cNvPr>
          <p:cNvSpPr>
            <a:spLocks noGrp="1"/>
          </p:cNvSpPr>
          <p:nvPr>
            <p:ph idx="13" sz="quarter" type="body"/>
          </p:nvPr>
        </p:nvSpPr>
        <p:spPr>
          <a:xfrm>
            <a:off x="1104900" y="2133600"/>
            <a:ext cx="9982200" cy="399174"/>
          </a:xfrm>
        </p:spPr>
        <p:txBody>
          <a:bodyPr/>
          <a:lstStyle/>
          <a:p>
            <a:pPr lvl="0" indent="-457200" marL="457200"/>
            <a:r>
              <a:rPr lang="en-US" sz="1000" b="false" i="false" u="none">
                <a:solidFill>
                  <a:srgbClr val="000000"/>
                </a:solidFill>
                <a:latin typeface="Arial"/>
              </a:rPr>
              <a:t>1. Taking resnet-50 FPN faster r-cnn as the baseline, groupiou balance sampling improved by 0.9 AP points, proving the effectiveness of groupiou balance sampling.</a:t>
            </a:r>
          </a:p>
        </p:txBody>
      </p:sp>
      <p:graphicFrame>
        <p:nvGraphicFramePr>
          <p:cNvPr id="7" name="表格 6">
            <a:extLst>
              <a:ext uri="{FF2B5EF4-FFF2-40B4-BE49-F238E27FC236}">
                <a16:creationId xmlns:a16="http://schemas.microsoft.com/office/drawing/2014/main" id="{1B026D52-0859-4ED6-8934-632C706D1D95}"/>
              </a:ext>
            </a:extLst>
          </p:cNvPr>
          <p:cNvGraphicFramePr>
            <a:graphicFrameLocks noGrp="1"/>
          </p:cNvGraphicFramePr>
          <p:nvPr>
            <p:extLst>
              <p:ext uri="{D42A27DB-BD31-4B8C-83A1-F6EECF244321}">
                <p14:modId xmlns:p14="http://schemas.microsoft.com/office/powerpoint/2010/main" val="1316542310"/>
              </p:ext>
            </p:extLst>
          </p:nvPr>
        </p:nvGraphicFramePr>
        <p:xfrm>
          <a:off x="1828800" y="3637213"/>
          <a:ext cx="8382001" cy="1717176"/>
        </p:xfrm>
        <a:graphic>
          <a:graphicData uri="http://schemas.openxmlformats.org/drawingml/2006/table">
            <a:tbl>
              <a:tblPr>
                <a:tableStyleId>{5C22544A-7EE6-4342-B048-85BDC9FD1C3A}</a:tableStyleId>
              </a:tblPr>
              <a:tblGrid>
                <a:gridCol w="3124200">
                  <a:extLst>
                    <a:ext uri="{9D8B030D-6E8A-4147-A177-3AD203B41FA5}">
                      <a16:colId xmlns:a16="http://schemas.microsoft.com/office/drawing/2014/main" val="660458233"/>
                    </a:ext>
                  </a:extLst>
                </a:gridCol>
                <a:gridCol w="1295400">
                  <a:extLst>
                    <a:ext uri="{9D8B030D-6E8A-4147-A177-3AD203B41FA5}">
                      <a16:colId xmlns:a16="http://schemas.microsoft.com/office/drawing/2014/main" val="4011550151"/>
                    </a:ext>
                  </a:extLst>
                </a:gridCol>
                <a:gridCol w="1361993">
                  <a:extLst>
                    <a:ext uri="{9D8B030D-6E8A-4147-A177-3AD203B41FA5}">
                      <a16:colId xmlns:a16="http://schemas.microsoft.com/office/drawing/2014/main" val="3368605198"/>
                    </a:ext>
                  </a:extLst>
                </a:gridCol>
                <a:gridCol w="1346420">
                  <a:extLst>
                    <a:ext uri="{9D8B030D-6E8A-4147-A177-3AD203B41FA5}">
                      <a16:colId xmlns:a16="http://schemas.microsoft.com/office/drawing/2014/main" val="729548450"/>
                    </a:ext>
                  </a:extLst>
                </a:gridCol>
                <a:gridCol w="1253988">
                  <a:extLst>
                    <a:ext uri="{9D8B030D-6E8A-4147-A177-3AD203B41FA5}">
                      <a16:colId xmlns:a16="http://schemas.microsoft.com/office/drawing/2014/main" val="3543555029"/>
                    </a:ext>
                  </a:extLst>
                </a:gridCol>
              </a:tblGrid>
              <a:tr h="761944">
                <a:tc>
                  <a:txBody>
                    <a:bodyPr/>
                    <a:lstStyle/>
                    <a:p>
                      <a:pPr algn="ctr" fontAlgn="b"/>
                      <a:r>
                        <a:rPr dirty="0" lang="en-US" strike="noStrike" sz="1800" u="none">
                          <a:effectLst/>
                        </a:rPr>
                        <a:t>G</a:t>
                      </a:r>
                      <a:r>
                        <a:rPr altLang="zh-CN" dirty="0" lang="en-US" strike="noStrike" sz="1800" u="none">
                          <a:effectLst/>
                        </a:rPr>
                        <a:t>roup </a:t>
                      </a:r>
                      <a:r>
                        <a:rPr dirty="0" err="1" lang="en-US" strike="noStrike" sz="1800" u="none">
                          <a:effectLst/>
                        </a:rPr>
                        <a:t>loU</a:t>
                      </a:r>
                      <a:r>
                        <a:rPr dirty="0" lang="en-US" strike="noStrike" sz="1800" u="none">
                          <a:effectLst/>
                        </a:rPr>
                        <a:t>-balanced Sampling</a:t>
                      </a:r>
                      <a:endParaRPr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dirty="0" lang="en-US" strike="noStrike" sz="1800" u="none">
                          <a:effectLst/>
                        </a:rPr>
                        <a:t>AP</a:t>
                      </a:r>
                      <a:endParaRPr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lang="en-US" strike="noStrike" sz="1800" u="none">
                          <a:effectLst/>
                        </a:rPr>
                        <a:t>AP</a:t>
                      </a:r>
                      <a:r>
                        <a:rPr baseline="-25000" lang="en-US" strike="noStrike" sz="1800" u="none">
                          <a:effectLst/>
                        </a:rPr>
                        <a:t>S</a:t>
                      </a:r>
                      <a:endParaRPr b="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lang="en-US" strike="noStrike" sz="1800" u="none">
                          <a:effectLst/>
                        </a:rPr>
                        <a:t>APm</a:t>
                      </a:r>
                      <a:endParaRPr b="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lang="en-US" strike="noStrike" sz="1800" u="none">
                          <a:effectLst/>
                        </a:rPr>
                        <a:t>APl</a:t>
                      </a:r>
                      <a:endParaRPr b="0" i="0" lang="en-US" strike="noStrike" sz="1800" u="none">
                        <a:solidFill>
                          <a:srgbClr val="000000"/>
                        </a:solidFill>
                        <a:effectLst/>
                        <a:latin charset="0" panose="02020603050405020304" pitchFamily="18" typeface="Times New Roman"/>
                        <a:ea charset="-122" panose="02010600030101010101" pitchFamily="2" typeface="宋体"/>
                      </a:endParaRPr>
                    </a:p>
                  </a:txBody>
                  <a:tcPr anchor="ctr" marB="0" marL="15407" marR="15407" marT="15407"/>
                </a:tc>
                <a:extLst>
                  <a:ext uri="{0D108BD9-81ED-4DB2-BD59-A6C34878D82A}">
                    <a16:rowId xmlns:a16="http://schemas.microsoft.com/office/drawing/2014/main" val="2189477336"/>
                  </a:ext>
                </a:extLst>
              </a:tr>
              <a:tr h="477616">
                <a:tc>
                  <a:txBody>
                    <a:bodyPr/>
                    <a:lstStyle/>
                    <a:p>
                      <a:pPr algn="ctr" fontAlgn="t"/>
                      <a:endParaRPr altLang="en-US" b="0" i="0" lang="zh-CN"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altLang="zh-CN" b="1" dirty="0" lang="en-US" strike="noStrike" sz="1800" u="none">
                          <a:effectLst/>
                        </a:rPr>
                        <a:t>35.9</a:t>
                      </a:r>
                      <a:endParaRPr altLang="en-US" b="1" dirty="0" i="0" lang="zh-CN"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altLang="zh-CN" dirty="0" lang="en-US" strike="noStrike" sz="1800" u="none">
                          <a:effectLst/>
                        </a:rPr>
                        <a:t>21.2</a:t>
                      </a:r>
                      <a:endParaRPr altLang="en-US" b="0" dirty="0" i="0" lang="zh-CN"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altLang="zh-CN" dirty="0" lang="en-US" strike="noStrike" sz="1800" u="none">
                          <a:effectLst/>
                        </a:rPr>
                        <a:t>39.5</a:t>
                      </a:r>
                      <a:endParaRPr altLang="en-US" b="0" dirty="0" i="0" lang="zh-CN"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altLang="zh-CN" lang="en-US" strike="noStrike" sz="1800" u="none">
                          <a:effectLst/>
                        </a:rPr>
                        <a:t>46.4</a:t>
                      </a:r>
                      <a:endParaRPr altLang="en-US" b="0" i="0" lang="zh-CN"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extLst>
                  <a:ext uri="{0D108BD9-81ED-4DB2-BD59-A6C34878D82A}">
                    <a16:rowId xmlns:a16="http://schemas.microsoft.com/office/drawing/2014/main" val="1443069269"/>
                  </a:ext>
                </a:extLst>
              </a:tr>
              <a:tr h="477616">
                <a:tc>
                  <a:txBody>
                    <a:bodyPr/>
                    <a:lstStyle/>
                    <a:p>
                      <a:pPr algn="ctr" lvl="0" marL="0"/>
                      <a:r>
                        <a:rPr lang="en-US" sz="1800" b="false" i="false" u="none">
                          <a:solidFill>
                            <a:srgbClr val="000000"/>
                          </a:solidFill>
                          <a:latin typeface="Arial"/>
                        </a:rPr>
                        <a:t>A kind of</a:t>
                      </a:r>
                    </a:p>
                  </a:txBody>
                  <a:tcPr anchor="ctr" marB="0" marL="15407" marR="15407" marT="15407"/>
                </a:tc>
                <a:tc>
                  <a:txBody>
                    <a:bodyPr/>
                    <a:lstStyle/>
                    <a:p>
                      <a:pPr algn="ctr" fontAlgn="b"/>
                      <a:r>
                        <a:rPr altLang="zh-CN" b="1" dirty="0" lang="en-US" strike="noStrike" sz="1800" u="none">
                          <a:effectLst/>
                        </a:rPr>
                        <a:t>36.8(+0.9)</a:t>
                      </a:r>
                      <a:endParaRPr altLang="en-US" b="1" dirty="0" i="0" lang="zh-CN"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altLang="zh-CN" b="1" dirty="0" lang="en-US" strike="noStrike" sz="1800" u="none">
                          <a:effectLst/>
                        </a:rPr>
                        <a:t>22.3(+1.1)</a:t>
                      </a:r>
                      <a:endParaRPr altLang="en-US" b="1" dirty="0" i="0" lang="zh-CN"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altLang="zh-CN" dirty="0" lang="en-US" strike="noStrike" sz="1800" u="none">
                          <a:effectLst/>
                        </a:rPr>
                        <a:t>40.3(+0.8)</a:t>
                      </a:r>
                      <a:endParaRPr altLang="en-US" b="0" dirty="0" i="0" lang="zh-CN"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tc>
                  <a:txBody>
                    <a:bodyPr/>
                    <a:lstStyle/>
                    <a:p>
                      <a:pPr algn="ctr" fontAlgn="b"/>
                      <a:r>
                        <a:rPr altLang="zh-CN" dirty="0" lang="en-US" strike="noStrike" sz="1800" u="none">
                          <a:effectLst/>
                        </a:rPr>
                        <a:t>46.7(+0.3)</a:t>
                      </a:r>
                      <a:endParaRPr altLang="en-US" b="0" dirty="0" i="0" lang="zh-CN" strike="noStrike" sz="1800" u="none">
                        <a:solidFill>
                          <a:srgbClr val="000000"/>
                        </a:solidFill>
                        <a:effectLst/>
                        <a:latin charset="0" panose="020B0604020202020204" pitchFamily="34" typeface="Arial"/>
                        <a:ea charset="-122" panose="02010600030101010101" pitchFamily="2" typeface="宋体"/>
                      </a:endParaRPr>
                    </a:p>
                  </a:txBody>
                  <a:tcPr anchor="ctr" marB="0" marL="15407" marR="15407" marT="15407"/>
                </a:tc>
                <a:extLst>
                  <a:ext uri="{0D108BD9-81ED-4DB2-BD59-A6C34878D82A}">
                    <a16:rowId xmlns:a16="http://schemas.microsoft.com/office/drawing/2014/main" val="2848569023"/>
                  </a:ext>
                </a:extLst>
              </a:tr>
            </a:tbl>
          </a:graphicData>
        </a:graphic>
      </p:graphicFrame>
    </p:spTree>
    <p:extLst>
      <p:ext uri="{BB962C8B-B14F-4D97-AF65-F5344CB8AC3E}">
        <p14:creationId xmlns:p14="http://schemas.microsoft.com/office/powerpoint/2010/main" val="4252102180"/>
      </p:ext>
    </p:extLst>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B06A649-03C6-409F-8C75-758184903E73}"/>
              </a:ext>
            </a:extLst>
          </p:cNvPr>
          <p:cNvSpPr>
            <a:spLocks noGrp="1"/>
          </p:cNvSpPr>
          <p:nvPr>
            <p:ph idx="13" sz="quarter" type="body"/>
          </p:nvPr>
        </p:nvSpPr>
        <p:spPr>
          <a:xfrm>
            <a:off x="1028700" y="1980463"/>
            <a:ext cx="10134600" cy="539607"/>
          </a:xfrm>
        </p:spPr>
        <p:txBody>
          <a:bodyPr/>
          <a:lstStyle/>
          <a:p>
            <a:pPr lvl="0" indent="-457200" marL="457200"/>
            <a:r>
              <a:rPr lang="en-US" sz="1300" b="false" i="false" u="none">
                <a:solidFill>
                  <a:srgbClr val="000000"/>
                </a:solidFill>
                <a:latin typeface="Arial"/>
              </a:rPr>
              <a:t>1. With res-50-fpn as the backbone, the lifting on small objects is larger, 1.5 AP higher than fast r-cnn, and 0.9 AP higher than fast r-cnn.</a:t>
            </a:r>
          </a:p>
        </p:txBody>
      </p:sp>
      <p:graphicFrame>
        <p:nvGraphicFramePr>
          <p:cNvPr id="7" name="表格 6">
            <a:extLst>
              <a:ext uri="{FF2B5EF4-FFF2-40B4-BE49-F238E27FC236}">
                <a16:creationId xmlns:a16="http://schemas.microsoft.com/office/drawing/2014/main" id="{879916EE-5987-4045-B208-278E85809469}"/>
              </a:ext>
            </a:extLst>
          </p:cNvPr>
          <p:cNvGraphicFramePr>
            <a:graphicFrameLocks noGrp="1"/>
          </p:cNvGraphicFramePr>
          <p:nvPr>
            <p:extLst>
              <p:ext uri="{D42A27DB-BD31-4B8C-83A1-F6EECF244321}">
                <p14:modId xmlns:p14="http://schemas.microsoft.com/office/powerpoint/2010/main" val="1124464304"/>
              </p:ext>
            </p:extLst>
          </p:nvPr>
        </p:nvGraphicFramePr>
        <p:xfrm>
          <a:off x="1930399" y="3429000"/>
          <a:ext cx="8331202" cy="1504427"/>
        </p:xfrm>
        <a:graphic>
          <a:graphicData uri="http://schemas.openxmlformats.org/drawingml/2006/table">
            <a:tbl>
              <a:tblPr>
                <a:tableStyleId>{5C22544A-7EE6-4342-B048-85BDC9FD1C3A}</a:tableStyleId>
              </a:tblPr>
              <a:tblGrid>
                <a:gridCol w="1930402">
                  <a:extLst>
                    <a:ext uri="{9D8B030D-6E8A-4147-A177-3AD203B41FA5}">
                      <a16:colId xmlns:a16="http://schemas.microsoft.com/office/drawing/2014/main" val="2814427003"/>
                    </a:ext>
                  </a:extLst>
                </a:gridCol>
                <a:gridCol w="1371600">
                  <a:extLst>
                    <a:ext uri="{9D8B030D-6E8A-4147-A177-3AD203B41FA5}">
                      <a16:colId xmlns:a16="http://schemas.microsoft.com/office/drawing/2014/main" val="1223030274"/>
                    </a:ext>
                  </a:extLst>
                </a:gridCol>
                <a:gridCol w="1600200">
                  <a:extLst>
                    <a:ext uri="{9D8B030D-6E8A-4147-A177-3AD203B41FA5}">
                      <a16:colId xmlns:a16="http://schemas.microsoft.com/office/drawing/2014/main" val="2574535446"/>
                    </a:ext>
                  </a:extLst>
                </a:gridCol>
                <a:gridCol w="1143000">
                  <a:extLst>
                    <a:ext uri="{9D8B030D-6E8A-4147-A177-3AD203B41FA5}">
                      <a16:colId xmlns:a16="http://schemas.microsoft.com/office/drawing/2014/main" val="1203090509"/>
                    </a:ext>
                  </a:extLst>
                </a:gridCol>
                <a:gridCol w="1274568">
                  <a:extLst>
                    <a:ext uri="{9D8B030D-6E8A-4147-A177-3AD203B41FA5}">
                      <a16:colId xmlns:a16="http://schemas.microsoft.com/office/drawing/2014/main" val="4205640437"/>
                    </a:ext>
                  </a:extLst>
                </a:gridCol>
                <a:gridCol w="1011432">
                  <a:extLst>
                    <a:ext uri="{9D8B030D-6E8A-4147-A177-3AD203B41FA5}">
                      <a16:colId xmlns:a16="http://schemas.microsoft.com/office/drawing/2014/main" val="3330809514"/>
                    </a:ext>
                  </a:extLst>
                </a:gridCol>
              </a:tblGrid>
              <a:tr h="543291">
                <a:tc>
                  <a:txBody>
                    <a:bodyPr/>
                    <a:lstStyle/>
                    <a:p>
                      <a:pPr algn="ctr" fontAlgn="ctr"/>
                      <a:r>
                        <a:rPr dirty="0" lang="en-US" strike="noStrike" sz="1800" u="none">
                          <a:effectLst/>
                        </a:rPr>
                        <a:t>baseline</a:t>
                      </a:r>
                      <a:endParaRPr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b"/>
                      <a:r>
                        <a:rPr dirty="0" lang="en-US" strike="noStrike" sz="1800" u="none">
                          <a:solidFill>
                            <a:schemeClr val="dk1"/>
                          </a:solidFill>
                          <a:effectLst/>
                          <a:latin typeface="+mn-lt"/>
                          <a:ea typeface="+mn-ea"/>
                          <a:cs typeface="+mn-cs"/>
                        </a:rPr>
                        <a:t> backbone</a:t>
                      </a:r>
                    </a:p>
                  </a:txBody>
                  <a:tcPr anchor="ctr" marB="0" marL="6350" marR="6350" marT="6350"/>
                </a:tc>
                <a:tc>
                  <a:txBody>
                    <a:bodyPr/>
                    <a:lstStyle/>
                    <a:p>
                      <a:pPr algn="ctr" fontAlgn="b"/>
                      <a:r>
                        <a:rPr dirty="0" lang="en-US" strike="noStrike" sz="1800" u="none">
                          <a:solidFill>
                            <a:schemeClr val="dk1"/>
                          </a:solidFill>
                          <a:effectLst/>
                          <a:latin typeface="+mn-lt"/>
                          <a:ea typeface="+mn-ea"/>
                          <a:cs typeface="+mn-cs"/>
                        </a:rPr>
                        <a:t>AP</a:t>
                      </a:r>
                    </a:p>
                  </a:txBody>
                  <a:tcPr anchor="ctr" marB="0" marL="6350" marR="6350" marT="6350"/>
                </a:tc>
                <a:tc>
                  <a:txBody>
                    <a:bodyPr/>
                    <a:lstStyle/>
                    <a:p>
                      <a:pPr algn="ctr" fontAlgn="b"/>
                      <a:r>
                        <a:rPr dirty="0" lang="en-US" strike="noStrike" sz="1800" u="none">
                          <a:solidFill>
                            <a:schemeClr val="dk1"/>
                          </a:solidFill>
                          <a:effectLst/>
                          <a:latin typeface="+mn-lt"/>
                          <a:ea typeface="+mn-ea"/>
                          <a:cs typeface="+mn-cs"/>
                        </a:rPr>
                        <a:t>APs</a:t>
                      </a:r>
                    </a:p>
                  </a:txBody>
                  <a:tcPr anchor="ctr" marB="0" marL="6350" marR="6350" marT="6350"/>
                </a:tc>
                <a:tc>
                  <a:txBody>
                    <a:bodyPr/>
                    <a:lstStyle/>
                    <a:p>
                      <a:pPr algn="ctr" fontAlgn="b"/>
                      <a:r>
                        <a:rPr dirty="0" err="1" lang="en-US" strike="noStrike" sz="1800" u="none">
                          <a:solidFill>
                            <a:schemeClr val="dk1"/>
                          </a:solidFill>
                          <a:effectLst/>
                          <a:latin typeface="+mn-lt"/>
                          <a:ea typeface="+mn-ea"/>
                          <a:cs typeface="+mn-cs"/>
                        </a:rPr>
                        <a:t>APm</a:t>
                      </a:r>
                      <a:endParaRPr dirty="0" lang="en-US" strike="noStrike" sz="1800" u="none">
                        <a:solidFill>
                          <a:schemeClr val="dk1"/>
                        </a:solidFill>
                        <a:effectLst/>
                        <a:latin typeface="+mn-lt"/>
                        <a:ea typeface="+mn-ea"/>
                        <a:cs typeface="+mn-cs"/>
                      </a:endParaRPr>
                    </a:p>
                  </a:txBody>
                  <a:tcPr anchor="ctr" marB="0" marL="6350" marR="6350" marT="6350"/>
                </a:tc>
                <a:tc>
                  <a:txBody>
                    <a:bodyPr/>
                    <a:lstStyle/>
                    <a:p>
                      <a:pPr algn="ctr" fontAlgn="b"/>
                      <a:r>
                        <a:rPr dirty="0" err="1" lang="en-US" strike="noStrike" sz="1800" u="none">
                          <a:solidFill>
                            <a:schemeClr val="dk1"/>
                          </a:solidFill>
                          <a:effectLst/>
                          <a:latin typeface="+mn-lt"/>
                          <a:ea typeface="+mn-ea"/>
                          <a:cs typeface="+mn-cs"/>
                        </a:rPr>
                        <a:t>APl</a:t>
                      </a:r>
                      <a:endParaRPr dirty="0" lang="en-US" strike="noStrike" sz="1800" u="none">
                        <a:solidFill>
                          <a:schemeClr val="dk1"/>
                        </a:solidFill>
                        <a:effectLst/>
                        <a:latin typeface="+mn-lt"/>
                        <a:ea typeface="+mn-ea"/>
                        <a:cs typeface="+mn-cs"/>
                      </a:endParaRPr>
                    </a:p>
                  </a:txBody>
                  <a:tcPr anchor="ctr" marB="0" marL="6350" marR="6350" marT="6350"/>
                </a:tc>
                <a:extLst>
                  <a:ext uri="{0D108BD9-81ED-4DB2-BD59-A6C34878D82A}">
                    <a16:rowId xmlns:a16="http://schemas.microsoft.com/office/drawing/2014/main" val="2503328579"/>
                  </a:ext>
                </a:extLst>
              </a:tr>
              <a:tr h="462804">
                <a:tc>
                  <a:txBody>
                    <a:bodyPr/>
                    <a:lstStyle/>
                    <a:p>
                      <a:pPr algn="ctr" fontAlgn="ctr"/>
                      <a:r>
                        <a:rPr dirty="0" lang="en-US" strike="noStrike" sz="1800" u="none">
                          <a:solidFill>
                            <a:schemeClr val="dk1"/>
                          </a:solidFill>
                          <a:effectLst/>
                          <a:latin typeface="+mn-lt"/>
                          <a:ea typeface="+mn-ea"/>
                          <a:cs typeface="+mn-cs"/>
                        </a:rPr>
                        <a:t>Faster R-CNN(baseline)</a:t>
                      </a:r>
                    </a:p>
                  </a:txBody>
                  <a:tcPr anchor="ctr" marB="0" marL="6350" marR="6350" marT="6350"/>
                </a:tc>
                <a:tc rowSpan="2">
                  <a:txBody>
                    <a:bodyPr/>
                    <a:lstStyle/>
                    <a:p>
                      <a:pPr algn="ctr" fontAlgn="ctr"/>
                      <a:r>
                        <a:rPr dirty="0" lang="en-US" strike="noStrike" sz="1800" u="none">
                          <a:solidFill>
                            <a:schemeClr val="dk1"/>
                          </a:solidFill>
                          <a:effectLst/>
                          <a:latin typeface="+mn-lt"/>
                          <a:ea typeface="+mn-ea"/>
                          <a:cs typeface="+mn-cs"/>
                        </a:rPr>
                        <a:t>Res-50-FPN</a:t>
                      </a:r>
                    </a:p>
                  </a:txBody>
                  <a:tcPr anchor="ctr" marB="0" marL="6350" marR="6350" marT="6350"/>
                </a:tc>
                <a:tc>
                  <a:txBody>
                    <a:bodyPr/>
                    <a:lstStyle/>
                    <a:p>
                      <a:pPr algn="ctr" fontAlgn="ctr"/>
                      <a:r>
                        <a:rPr altLang="zh-CN" dirty="0" lang="en-US" strike="noStrike" sz="1800" u="none">
                          <a:solidFill>
                            <a:schemeClr val="dk1"/>
                          </a:solidFill>
                          <a:effectLst/>
                          <a:latin typeface="+mn-lt"/>
                          <a:ea typeface="+mn-ea"/>
                          <a:cs typeface="+mn-cs"/>
                        </a:rPr>
                        <a:t>36.7</a:t>
                      </a:r>
                    </a:p>
                  </a:txBody>
                  <a:tcPr anchor="ctr" marB="0" marL="6350" marR="6350" marT="6350"/>
                </a:tc>
                <a:tc>
                  <a:txBody>
                    <a:bodyPr/>
                    <a:lstStyle/>
                    <a:p>
                      <a:pPr algn="ctr" fontAlgn="ctr"/>
                      <a:r>
                        <a:rPr altLang="zh-CN" dirty="0" lang="en-US" strike="noStrike" sz="1800" u="none">
                          <a:solidFill>
                            <a:schemeClr val="dk1"/>
                          </a:solidFill>
                          <a:effectLst/>
                          <a:latin typeface="+mn-lt"/>
                          <a:ea typeface="+mn-ea"/>
                          <a:cs typeface="+mn-cs"/>
                        </a:rPr>
                        <a:t>21.1</a:t>
                      </a:r>
                    </a:p>
                  </a:txBody>
                  <a:tcPr anchor="ctr" marB="0" marL="6350" marR="6350" marT="6350"/>
                </a:tc>
                <a:tc>
                  <a:txBody>
                    <a:bodyPr/>
                    <a:lstStyle/>
                    <a:p>
                      <a:pPr algn="ctr" fontAlgn="ctr"/>
                      <a:r>
                        <a:rPr altLang="zh-CN" dirty="0" lang="en-US" strike="noStrike" sz="1800" u="none">
                          <a:solidFill>
                            <a:schemeClr val="dk1"/>
                          </a:solidFill>
                          <a:effectLst/>
                          <a:latin typeface="+mn-lt"/>
                          <a:ea typeface="+mn-ea"/>
                          <a:cs typeface="+mn-cs"/>
                        </a:rPr>
                        <a:t>39.9</a:t>
                      </a:r>
                    </a:p>
                  </a:txBody>
                  <a:tcPr anchor="ctr" marB="0" marL="6350" marR="6350" marT="6350"/>
                </a:tc>
                <a:tc>
                  <a:txBody>
                    <a:bodyPr/>
                    <a:lstStyle/>
                    <a:p>
                      <a:pPr algn="ctr" fontAlgn="ctr"/>
                      <a:r>
                        <a:rPr altLang="zh-CN" lang="en-US" strike="noStrike" sz="1800" u="none">
                          <a:solidFill>
                            <a:schemeClr val="dk1"/>
                          </a:solidFill>
                          <a:effectLst/>
                          <a:latin typeface="+mn-lt"/>
                          <a:ea typeface="+mn-ea"/>
                          <a:cs typeface="+mn-cs"/>
                        </a:rPr>
                        <a:t>48.1</a:t>
                      </a:r>
                    </a:p>
                  </a:txBody>
                  <a:tcPr anchor="ctr" marB="0" marL="6350" marR="6350" marT="6350"/>
                </a:tc>
                <a:extLst>
                  <a:ext uri="{0D108BD9-81ED-4DB2-BD59-A6C34878D82A}">
                    <a16:rowId xmlns:a16="http://schemas.microsoft.com/office/drawing/2014/main" val="1681783515"/>
                  </a:ext>
                </a:extLst>
              </a:tr>
              <a:tr h="406146">
                <a:tc>
                  <a:txBody>
                    <a:bodyPr/>
                    <a:lstStyle/>
                    <a:p>
                      <a:pPr algn="ctr" fontAlgn="ctr"/>
                      <a:r>
                        <a:rPr dirty="0" err="1" lang="en-US" strike="noStrike" sz="1800" u="none">
                          <a:solidFill>
                            <a:schemeClr val="dk1"/>
                          </a:solidFill>
                          <a:effectLst/>
                          <a:latin typeface="+mn-lt"/>
                          <a:ea typeface="+mn-ea"/>
                          <a:cs typeface="+mn-cs"/>
                        </a:rPr>
                        <a:t>Anchorfitted</a:t>
                      </a:r>
                      <a:endParaRPr dirty="0" lang="en-US" strike="noStrike" sz="1800" u="none">
                        <a:solidFill>
                          <a:schemeClr val="dk1"/>
                        </a:solidFill>
                        <a:effectLst/>
                        <a:latin typeface="+mn-lt"/>
                        <a:ea typeface="+mn-ea"/>
                        <a:cs typeface="+mn-cs"/>
                      </a:endParaRPr>
                    </a:p>
                  </a:txBody>
                  <a:tcPr anchor="ctr" marB="0" marL="6350" marR="6350" marT="6350"/>
                </a:tc>
                <a:tc vMerge="1">
                  <a:txBody>
                    <a:bodyPr/>
                    <a:lstStyle/>
                    <a:p>
                      <a:endParaRPr altLang="en-US" lang="zh-CN"/>
                    </a:p>
                  </a:txBody>
                  <a:tcPr/>
                </a:tc>
                <a:tc>
                  <a:txBody>
                    <a:bodyPr/>
                    <a:lstStyle/>
                    <a:p>
                      <a:pPr algn="ctr" fontAlgn="ctr"/>
                      <a:r>
                        <a:rPr altLang="zh-CN" b="1" dirty="0" lang="en-US" strike="noStrike" sz="1800" u="none">
                          <a:solidFill>
                            <a:schemeClr val="dk1"/>
                          </a:solidFill>
                          <a:effectLst/>
                          <a:latin typeface="+mn-lt"/>
                          <a:ea typeface="+mn-ea"/>
                          <a:cs typeface="+mn-cs"/>
                        </a:rPr>
                        <a:t>37.5(+0.9)</a:t>
                      </a:r>
                    </a:p>
                  </a:txBody>
                  <a:tcPr anchor="ctr" marB="0" marL="6350" marR="6350" marT="6350"/>
                </a:tc>
                <a:tc>
                  <a:txBody>
                    <a:bodyPr/>
                    <a:lstStyle/>
                    <a:p>
                      <a:pPr algn="ctr" fontAlgn="ctr"/>
                      <a:r>
                        <a:rPr altLang="zh-CN" b="1" dirty="0" lang="en-US" strike="noStrike" sz="1800" u="none">
                          <a:solidFill>
                            <a:schemeClr val="dk1"/>
                          </a:solidFill>
                          <a:effectLst/>
                          <a:latin typeface="+mn-lt"/>
                          <a:ea typeface="+mn-ea"/>
                          <a:cs typeface="+mn-cs"/>
                        </a:rPr>
                        <a:t>22.6(+1.5)</a:t>
                      </a:r>
                    </a:p>
                  </a:txBody>
                  <a:tcPr anchor="ctr" marB="0" marL="6350" marR="6350" marT="6350"/>
                </a:tc>
                <a:tc>
                  <a:txBody>
                    <a:bodyPr/>
                    <a:lstStyle/>
                    <a:p>
                      <a:pPr algn="ctr" fontAlgn="ctr"/>
                      <a:r>
                        <a:rPr altLang="zh-CN" dirty="0" lang="en-US" strike="noStrike" sz="1800" u="none">
                          <a:solidFill>
                            <a:schemeClr val="dk1"/>
                          </a:solidFill>
                          <a:effectLst/>
                          <a:latin typeface="+mn-lt"/>
                          <a:ea typeface="+mn-ea"/>
                          <a:cs typeface="+mn-cs"/>
                        </a:rPr>
                        <a:t>40.2(+0.3)</a:t>
                      </a:r>
                    </a:p>
                  </a:txBody>
                  <a:tcPr anchor="ctr" marB="0" marL="6350" marR="6350" marT="6350"/>
                </a:tc>
                <a:tc>
                  <a:txBody>
                    <a:bodyPr/>
                    <a:lstStyle/>
                    <a:p>
                      <a:pPr algn="ctr" fontAlgn="ctr"/>
                      <a:r>
                        <a:rPr altLang="zh-CN" dirty="0" lang="en-US" strike="noStrike" sz="1800" u="none">
                          <a:solidFill>
                            <a:schemeClr val="dk1"/>
                          </a:solidFill>
                          <a:effectLst/>
                          <a:latin typeface="+mn-lt"/>
                          <a:ea typeface="+mn-ea"/>
                          <a:cs typeface="+mn-cs"/>
                        </a:rPr>
                        <a:t>48.7(+0.6)</a:t>
                      </a:r>
                    </a:p>
                  </a:txBody>
                  <a:tcPr anchor="ctr" marB="0" marL="6350" marR="6350" marT="6350"/>
                </a:tc>
                <a:extLst>
                  <a:ext uri="{0D108BD9-81ED-4DB2-BD59-A6C34878D82A}">
                    <a16:rowId xmlns:a16="http://schemas.microsoft.com/office/drawing/2014/main" val="1034958151"/>
                  </a:ext>
                </a:extLst>
              </a:tr>
            </a:tbl>
          </a:graphicData>
        </a:graphic>
      </p:graphicFrame>
      <p:graphicFrame>
        <p:nvGraphicFramePr>
          <p:cNvPr id="4" name="表格 3">
            <a:extLst>
              <a:ext uri="{FF2B5EF4-FFF2-40B4-BE49-F238E27FC236}">
                <a16:creationId xmlns:a16="http://schemas.microsoft.com/office/drawing/2014/main" id="{3D4411C7-7366-4976-AF6F-07E988AD9ED7}"/>
              </a:ext>
            </a:extLst>
          </p:cNvPr>
          <p:cNvGraphicFramePr>
            <a:graphicFrameLocks noGrp="1"/>
          </p:cNvGraphicFramePr>
          <p:nvPr>
            <p:extLst>
              <p:ext uri="{D42A27DB-BD31-4B8C-83A1-F6EECF244321}">
                <p14:modId xmlns:p14="http://schemas.microsoft.com/office/powerpoint/2010/main" val="4099884256"/>
              </p:ext>
            </p:extLst>
          </p:nvPr>
        </p:nvGraphicFramePr>
        <p:xfrm>
          <a:off x="1965959" y="5101084"/>
          <a:ext cx="8295641" cy="1600201"/>
        </p:xfrm>
        <a:graphic>
          <a:graphicData uri="http://schemas.openxmlformats.org/drawingml/2006/table">
            <a:tbl>
              <a:tblPr>
                <a:tableStyleId>{5C22544A-7EE6-4342-B048-85BDC9FD1C3A}</a:tableStyleId>
              </a:tblPr>
              <a:tblGrid>
                <a:gridCol w="2148841">
                  <a:extLst>
                    <a:ext uri="{9D8B030D-6E8A-4147-A177-3AD203B41FA5}">
                      <a16:colId xmlns:a16="http://schemas.microsoft.com/office/drawing/2014/main" val="1918438913"/>
                    </a:ext>
                  </a:extLst>
                </a:gridCol>
                <a:gridCol w="1427612">
                  <a:extLst>
                    <a:ext uri="{9D8B030D-6E8A-4147-A177-3AD203B41FA5}">
                      <a16:colId xmlns:a16="http://schemas.microsoft.com/office/drawing/2014/main" val="1992066367"/>
                    </a:ext>
                  </a:extLst>
                </a:gridCol>
                <a:gridCol w="1286509">
                  <a:extLst>
                    <a:ext uri="{9D8B030D-6E8A-4147-A177-3AD203B41FA5}">
                      <a16:colId xmlns:a16="http://schemas.microsoft.com/office/drawing/2014/main" val="3186628039"/>
                    </a:ext>
                  </a:extLst>
                </a:gridCol>
                <a:gridCol w="1144227">
                  <a:extLst>
                    <a:ext uri="{9D8B030D-6E8A-4147-A177-3AD203B41FA5}">
                      <a16:colId xmlns:a16="http://schemas.microsoft.com/office/drawing/2014/main" val="954205267"/>
                    </a:ext>
                  </a:extLst>
                </a:gridCol>
                <a:gridCol w="1072712">
                  <a:extLst>
                    <a:ext uri="{9D8B030D-6E8A-4147-A177-3AD203B41FA5}">
                      <a16:colId xmlns:a16="http://schemas.microsoft.com/office/drawing/2014/main" val="826655608"/>
                    </a:ext>
                  </a:extLst>
                </a:gridCol>
                <a:gridCol w="1215740">
                  <a:extLst>
                    <a:ext uri="{9D8B030D-6E8A-4147-A177-3AD203B41FA5}">
                      <a16:colId xmlns:a16="http://schemas.microsoft.com/office/drawing/2014/main" val="479637188"/>
                    </a:ext>
                  </a:extLst>
                </a:gridCol>
              </a:tblGrid>
              <a:tr h="540527">
                <a:tc>
                  <a:txBody>
                    <a:bodyPr/>
                    <a:lstStyle/>
                    <a:p>
                      <a:pPr algn="ctr" fontAlgn="ctr"/>
                      <a:r>
                        <a:rPr dirty="0" lang="en-US" strike="noStrike" sz="1800" u="none">
                          <a:effectLst/>
                        </a:rPr>
                        <a:t>baseline</a:t>
                      </a:r>
                      <a:endParaRPr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b"/>
                      <a:r>
                        <a:rPr dirty="0" lang="en-US" strike="noStrike" sz="1800" u="none">
                          <a:effectLst/>
                        </a:rPr>
                        <a:t> backbone</a:t>
                      </a:r>
                      <a:endParaRPr b="0" dirty="0" i="0" lang="en-US" strike="noStrike" sz="1800" u="none">
                        <a:solidFill>
                          <a:srgbClr val="000000"/>
                        </a:solidFill>
                        <a:effectLst/>
                        <a:latin charset="0" panose="02040604050505020304" pitchFamily="18" typeface="Century Schoolbook"/>
                        <a:ea charset="-122" panose="02010600030101010101" pitchFamily="2" typeface="宋体"/>
                      </a:endParaRPr>
                    </a:p>
                  </a:txBody>
                  <a:tcPr anchor="ctr" marB="0" marL="6350" marR="6350" marT="6350"/>
                </a:tc>
                <a:tc>
                  <a:txBody>
                    <a:bodyPr/>
                    <a:lstStyle/>
                    <a:p>
                      <a:pPr algn="ctr" fontAlgn="b"/>
                      <a:r>
                        <a:rPr dirty="0" lang="en-US" strike="noStrike" sz="1800" u="none">
                          <a:effectLst/>
                        </a:rPr>
                        <a:t>AP</a:t>
                      </a:r>
                      <a:endParaRPr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b"/>
                      <a:r>
                        <a:rPr dirty="0" lang="en-US" strike="noStrike" sz="1800" u="none">
                          <a:effectLst/>
                        </a:rPr>
                        <a:t>APs</a:t>
                      </a:r>
                      <a:endParaRPr b="0" dirty="0" i="0" lang="en-US" strike="noStrike" sz="1800" u="none">
                        <a:solidFill>
                          <a:srgbClr val="000000"/>
                        </a:solidFill>
                        <a:effectLst/>
                        <a:latin charset="0" panose="02040604050505020304" pitchFamily="18" typeface="Century Schoolbook"/>
                        <a:ea charset="-122" panose="02010600030101010101" pitchFamily="2" typeface="宋体"/>
                      </a:endParaRPr>
                    </a:p>
                  </a:txBody>
                  <a:tcPr anchor="ctr" marB="0" marL="6350" marR="6350" marT="6350"/>
                </a:tc>
                <a:tc>
                  <a:txBody>
                    <a:bodyPr/>
                    <a:lstStyle/>
                    <a:p>
                      <a:pPr algn="ctr" fontAlgn="b"/>
                      <a:r>
                        <a:rPr dirty="0" err="1" lang="en-US" strike="noStrike" sz="1800" u="none">
                          <a:effectLst/>
                        </a:rPr>
                        <a:t>AP</a:t>
                      </a:r>
                      <a:r>
                        <a:rPr baseline="-25000" dirty="0" err="1" lang="en-US" strike="noStrike" sz="1800" u="none">
                          <a:effectLst/>
                        </a:rPr>
                        <a:t>m</a:t>
                      </a:r>
                      <a:endParaRPr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b"/>
                      <a:r>
                        <a:rPr dirty="0" err="1" lang="en-US" strike="noStrike" sz="1800" u="none">
                          <a:effectLst/>
                        </a:rPr>
                        <a:t>APl</a:t>
                      </a:r>
                      <a:endParaRPr b="0" dirty="0" i="0" lang="en-US" strike="noStrike" sz="1800" u="none">
                        <a:solidFill>
                          <a:srgbClr val="000000"/>
                        </a:solidFill>
                        <a:effectLst/>
                        <a:latin charset="0" panose="02040604050505020304" pitchFamily="18" typeface="Century Schoolbook"/>
                        <a:ea charset="-122" panose="02010600030101010101" pitchFamily="2" typeface="宋体"/>
                      </a:endParaRPr>
                    </a:p>
                  </a:txBody>
                  <a:tcPr anchor="ctr" marB="0" marL="6350" marR="6350" marT="6350"/>
                </a:tc>
                <a:extLst>
                  <a:ext uri="{0D108BD9-81ED-4DB2-BD59-A6C34878D82A}">
                    <a16:rowId xmlns:a16="http://schemas.microsoft.com/office/drawing/2014/main" val="2498996705"/>
                  </a:ext>
                </a:extLst>
              </a:tr>
              <a:tr h="564642">
                <a:tc>
                  <a:txBody>
                    <a:bodyPr/>
                    <a:lstStyle/>
                    <a:p>
                      <a:pPr algn="ctr" fontAlgn="ctr"/>
                      <a:r>
                        <a:rPr dirty="0" err="1" lang="en-US" strike="noStrike" sz="1800" u="none">
                          <a:solidFill>
                            <a:schemeClr val="dk1"/>
                          </a:solidFill>
                          <a:effectLst/>
                          <a:latin typeface="+mn-lt"/>
                          <a:ea typeface="+mn-ea"/>
                          <a:cs typeface="+mn-cs"/>
                        </a:rPr>
                        <a:t>RetinaNet</a:t>
                      </a:r>
                      <a:r>
                        <a:rPr dirty="0" lang="en-US" strike="noStrike" sz="1800" u="none">
                          <a:solidFill>
                            <a:schemeClr val="dk1"/>
                          </a:solidFill>
                          <a:effectLst/>
                          <a:latin typeface="+mn-lt"/>
                          <a:ea typeface="+mn-ea"/>
                          <a:cs typeface="+mn-cs"/>
                        </a:rPr>
                        <a:t>(baseline</a:t>
                      </a:r>
                      <a:r>
                        <a:rPr dirty="0" lang="en-US" strike="noStrike" sz="1800" u="none">
                          <a:effectLst/>
                        </a:rPr>
                        <a:t>)</a:t>
                      </a:r>
                      <a:endParaRPr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rowSpan="2">
                  <a:txBody>
                    <a:bodyPr/>
                    <a:lstStyle/>
                    <a:p>
                      <a:pPr algn="ctr" fontAlgn="ctr"/>
                      <a:r>
                        <a:rPr dirty="0" lang="en-US" strike="noStrike" sz="1800" u="none">
                          <a:effectLst/>
                        </a:rPr>
                        <a:t>Res-101-FPN</a:t>
                      </a:r>
                      <a:endParaRPr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ctr"/>
                      <a:r>
                        <a:rPr altLang="zh-CN" dirty="0" lang="en-US" strike="noStrike" sz="1800" u="none">
                          <a:effectLst/>
                        </a:rPr>
                        <a:t>39.1</a:t>
                      </a:r>
                      <a:endParaRPr altLang="zh-CN"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ctr"/>
                      <a:r>
                        <a:rPr altLang="zh-CN" dirty="0" lang="en-US" strike="noStrike" sz="1800" u="none">
                          <a:effectLst/>
                        </a:rPr>
                        <a:t>22.6</a:t>
                      </a:r>
                      <a:endParaRPr altLang="zh-CN"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ctr"/>
                      <a:r>
                        <a:rPr altLang="zh-CN" dirty="0" lang="en-US" strike="noStrike" sz="1800" u="none">
                          <a:effectLst/>
                        </a:rPr>
                        <a:t>42.9</a:t>
                      </a:r>
                      <a:endParaRPr altLang="zh-CN"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ctr"/>
                      <a:r>
                        <a:rPr altLang="zh-CN" dirty="0" lang="en-US" strike="noStrike" sz="1800" u="none">
                          <a:effectLst/>
                        </a:rPr>
                        <a:t>51.4</a:t>
                      </a:r>
                      <a:endParaRPr altLang="zh-CN"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extLst>
                  <a:ext uri="{0D108BD9-81ED-4DB2-BD59-A6C34878D82A}">
                    <a16:rowId xmlns:a16="http://schemas.microsoft.com/office/drawing/2014/main" val="1495582175"/>
                  </a:ext>
                </a:extLst>
              </a:tr>
              <a:tr h="495032">
                <a:tc>
                  <a:txBody>
                    <a:bodyPr/>
                    <a:lstStyle/>
                    <a:p>
                      <a:pPr algn="ctr" fontAlgn="ctr"/>
                      <a:r>
                        <a:rPr lang="en-US" strike="noStrike" sz="1800" u="none">
                          <a:effectLst/>
                        </a:rPr>
                        <a:t>Anchorfitted</a:t>
                      </a:r>
                      <a:endParaRPr b="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vMerge="1">
                  <a:txBody>
                    <a:bodyPr/>
                    <a:lstStyle/>
                    <a:p>
                      <a:endParaRPr altLang="en-US" lang="zh-CN"/>
                    </a:p>
                  </a:txBody>
                  <a:tcPr/>
                </a:tc>
                <a:tc>
                  <a:txBody>
                    <a:bodyPr/>
                    <a:lstStyle/>
                    <a:p>
                      <a:pPr algn="ctr" fontAlgn="ctr"/>
                      <a:r>
                        <a:rPr altLang="zh-CN" b="1" dirty="0" lang="en-US" strike="noStrike" sz="1800" u="none">
                          <a:effectLst/>
                        </a:rPr>
                        <a:t>40.2(+1.1)</a:t>
                      </a:r>
                      <a:endParaRPr altLang="zh-CN" b="1"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ctr"/>
                      <a:r>
                        <a:rPr altLang="zh-CN" b="1" dirty="0" lang="en-US" strike="noStrike" sz="1800" u="none">
                          <a:effectLst/>
                        </a:rPr>
                        <a:t>24.3(+1.7)</a:t>
                      </a:r>
                      <a:endParaRPr altLang="zh-CN" b="1"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ctr"/>
                      <a:r>
                        <a:rPr altLang="zh-CN" dirty="0" lang="en-US" strike="noStrike" sz="1800" u="none">
                          <a:effectLst/>
                        </a:rPr>
                        <a:t>43.2(+0.3)</a:t>
                      </a:r>
                      <a:endParaRPr altLang="zh-CN"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tc>
                  <a:txBody>
                    <a:bodyPr/>
                    <a:lstStyle/>
                    <a:p>
                      <a:pPr algn="ctr" fontAlgn="ctr"/>
                      <a:r>
                        <a:rPr altLang="zh-CN" dirty="0" lang="en-US" strike="noStrike" sz="1800" u="none">
                          <a:effectLst/>
                        </a:rPr>
                        <a:t>51.7(+0.3)</a:t>
                      </a:r>
                      <a:endParaRPr altLang="zh-CN" b="0" dirty="0" i="0" lang="en-US" strike="noStrike" sz="1800" u="none">
                        <a:solidFill>
                          <a:srgbClr val="000000"/>
                        </a:solidFill>
                        <a:effectLst/>
                        <a:latin charset="0" panose="020B0604020202020204" pitchFamily="34" typeface="Arial"/>
                        <a:ea charset="-122" panose="02010600030101010101" pitchFamily="2" typeface="宋体"/>
                      </a:endParaRPr>
                    </a:p>
                  </a:txBody>
                  <a:tcPr anchor="ctr" marB="0" marL="6350" marR="6350" marT="6350"/>
                </a:tc>
                <a:extLst>
                  <a:ext uri="{0D108BD9-81ED-4DB2-BD59-A6C34878D82A}">
                    <a16:rowId xmlns:a16="http://schemas.microsoft.com/office/drawing/2014/main" val="169147511"/>
                  </a:ext>
                </a:extLst>
              </a:tr>
            </a:tbl>
          </a:graphicData>
        </a:graphic>
      </p:graphicFrame>
      <p:sp>
        <p:nvSpPr>
          <p:cNvPr id="5" name="文本占位符 1">
            <a:extLst>
              <a:ext uri="{FF2B5EF4-FFF2-40B4-BE49-F238E27FC236}">
                <a16:creationId xmlns:a16="http://schemas.microsoft.com/office/drawing/2014/main" id="{7B39DA4C-6F44-4CA6-92C7-F31DE0EDA67B}"/>
              </a:ext>
            </a:extLst>
          </p:cNvPr>
          <p:cNvSpPr txBox="1">
            <a:spLocks/>
          </p:cNvSpPr>
          <p:nvPr/>
        </p:nvSpPr>
        <p:spPr>
          <a:xfrm>
            <a:off x="1028700" y="2868665"/>
            <a:ext cx="10325100" cy="392678"/>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700" b="false" i="false" u="none">
                <a:solidFill>
                  <a:srgbClr val="000000"/>
                </a:solidFill>
                <a:latin typeface="Arial"/>
              </a:rPr>
              <a:t>2. Taking res-101-fpn as the backbone, the APS on small objects is 1.7 higher than that on retinaet.</a:t>
            </a:r>
          </a:p>
        </p:txBody>
      </p:sp>
    </p:spTree>
    <p:extLst>
      <p:ext uri="{BB962C8B-B14F-4D97-AF65-F5344CB8AC3E}">
        <p14:creationId xmlns:p14="http://schemas.microsoft.com/office/powerpoint/2010/main" val="316234277"/>
      </p:ext>
    </p:extLst>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C1BAB34-A1EF-4232-95F1-A60434CD84E8}"/>
              </a:ext>
            </a:extLst>
          </p:cNvPr>
          <p:cNvSpPr>
            <a:spLocks noGrp="1"/>
          </p:cNvSpPr>
          <p:nvPr>
            <p:ph idx="10" sz="quarter"/>
          </p:nvPr>
        </p:nvSpPr>
        <p:spPr>
          <a:xfrm>
            <a:off x="2895600" y="2971800"/>
            <a:ext cx="6068662" cy="581799"/>
          </a:xfrm>
        </p:spPr>
        <p:txBody>
          <a:bodyPr/>
          <a:lstStyle/>
          <a:p>
            <a:pPr algn="ctr" lvl="0" indent="-571500" marL="571500"/>
            <a:r>
              <a:rPr lang="en-US" sz="1400" b="false" i="false" u="none">
                <a:solidFill>
                  <a:srgbClr val="000000"/>
                </a:solidFill>
                <a:latin typeface="Arial"/>
              </a:rPr>
              <a:t>Based on energy welfare function</a:t>
            </a:r>
          </a:p>
          <a:p>
            <a:pPr algn="ctr" lvl="0" indent="0" marL="0"/>
            <a:r>
              <a:rPr lang="en-US" sz="1400" b="false" i="false" u="none">
                <a:solidFill>
                  <a:srgbClr val="000000"/>
                </a:solidFill>
                <a:latin typeface="Arial"/>
              </a:rPr>
              <a:t>Energy saving routing algorithm based on WSN</a:t>
            </a:r>
          </a:p>
        </p:txBody>
      </p:sp>
    </p:spTree>
    <p:extLst>
      <p:ext uri="{BB962C8B-B14F-4D97-AF65-F5344CB8AC3E}">
        <p14:creationId xmlns:p14="http://schemas.microsoft.com/office/powerpoint/2010/main" val="116752549"/>
      </p:ext>
    </p:extLst>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A44640B-47AC-48CE-B18E-77937DF586CF}"/>
              </a:ext>
            </a:extLst>
          </p:cNvPr>
          <p:cNvSpPr>
            <a:spLocks noGrp="1"/>
          </p:cNvSpPr>
          <p:nvPr>
            <p:ph idx="13" sz="quarter" type="body"/>
          </p:nvPr>
        </p:nvSpPr>
        <p:spPr>
          <a:xfrm>
            <a:off x="1066800" y="1759595"/>
            <a:ext cx="10820400" cy="437827"/>
          </a:xfrm>
        </p:spPr>
        <p:txBody>
          <a:bodyPr/>
          <a:lstStyle/>
          <a:p>
            <a:pPr lvl="0" indent="-457200" marL="457200"/>
            <a:r>
              <a:rPr lang="en-US" sz="1000" b="false" i="false" u="none">
                <a:solidFill>
                  <a:srgbClr val="000000"/>
                </a:solidFill>
                <a:latin typeface="Arial"/>
              </a:rPr>
              <a:t>My name is Yang Jiaxun, ranking 1 / 404 (top 0.2%) in the comprehensive grade of Software Engineering Department of Nanchang University in 2017</a:t>
            </a:r>
          </a:p>
          <a:p>
            <a:pPr lvl="0" indent="-457200" marL="457200"/>
            <a:r>
              <a:rPr lang="en-US" sz="1000" b="false" i="false" u="none">
                <a:solidFill>
                  <a:srgbClr val="000000"/>
                </a:solidFill>
                <a:latin typeface="Arial"/>
              </a:rPr>
              <a:t>GPA: 3.67 / 4.0, with a total of more than 90 points in 26 courses, including 96 points for advanced mathematics, 93 points for academic English, and 97 points for C language programming.</a:t>
            </a:r>
          </a:p>
          <a:p>
            <a:pPr lvl="0" indent="-457200" marL="457200"/>
            <a:r>
              <a:rPr lang="en-US" sz="1000" b="false" i="false" u="none">
                <a:solidFill>
                  <a:srgbClr val="000000"/>
                </a:solidFill>
                <a:latin typeface="Arial"/>
              </a:rPr>
              <a:t>Cet-6:481.</a:t>
            </a:r>
          </a:p>
        </p:txBody>
      </p:sp>
      <p:sp>
        <p:nvSpPr>
          <p:cNvPr id="3" name="标题 2">
            <a:extLst>
              <a:ext uri="{FF2B5EF4-FFF2-40B4-BE49-F238E27FC236}">
                <a16:creationId xmlns:a16="http://schemas.microsoft.com/office/drawing/2014/main" id="{260028F2-F6C1-412F-A2F6-C77E1C52412E}"/>
              </a:ext>
            </a:extLst>
          </p:cNvPr>
          <p:cNvSpPr>
            <a:spLocks noGrp="1"/>
          </p:cNvSpPr>
          <p:nvPr>
            <p:ph type="title"/>
          </p:nvPr>
        </p:nvSpPr>
        <p:spPr/>
        <p:txBody>
          <a:bodyPr/>
          <a:lstStyle/>
          <a:p>
            <a:pPr lvl="0"/>
            <a:r>
              <a:rPr lang="en-US" sz="2800" b="false" i="false" u="none">
                <a:solidFill>
                  <a:srgbClr val="000000"/>
                </a:solidFill>
                <a:latin typeface="Arial"/>
              </a:rPr>
              <a:t>introduce oneself to</a:t>
            </a:r>
          </a:p>
        </p:txBody>
      </p:sp>
      <p:sp>
        <p:nvSpPr>
          <p:cNvPr id="4" name="文本占位符 3">
            <a:extLst>
              <a:ext uri="{FF2B5EF4-FFF2-40B4-BE49-F238E27FC236}">
                <a16:creationId xmlns:a16="http://schemas.microsoft.com/office/drawing/2014/main" id="{E3C0FA4B-9B0F-4F82-B572-A04B97514826}"/>
              </a:ext>
            </a:extLst>
          </p:cNvPr>
          <p:cNvSpPr>
            <a:spLocks noGrp="1"/>
          </p:cNvSpPr>
          <p:nvPr>
            <p:ph idx="16" sz="quarter" type="body"/>
          </p:nvPr>
        </p:nvSpPr>
        <p:spPr>
          <a:xfrm>
            <a:off x="6639206" y="3975958"/>
            <a:ext cx="5705194" cy="437827"/>
          </a:xfrm>
        </p:spPr>
        <p:txBody>
          <a:bodyPr/>
          <a:lstStyle/>
          <a:p>
            <a:pPr lvl="0" indent="-457200" marL="457200"/>
            <a:r>
              <a:rPr lang="en-US" sz="1000" b="true" i="false" u="none">
                <a:solidFill>
                  <a:srgbClr val="000000"/>
                </a:solidFill>
                <a:latin typeface="Arial"/>
              </a:rPr>
              <a:t>My undergraduate research experience is the direction of small target detection;</a:t>
            </a:r>
          </a:p>
          <a:p>
            <a:pPr lvl="0" indent="0" marL="0"/>
            <a:r>
              <a:rPr lang="en-US" sz="1000" b="false" i="false" u="none">
                <a:solidFill>
                  <a:srgbClr val="000000"/>
                </a:solidFill>
                <a:latin typeface="Arial"/>
              </a:rPr>
              <a:t>I have had a deep research in this field.</a:t>
            </a:r>
          </a:p>
        </p:txBody>
      </p:sp>
      <p:sp>
        <p:nvSpPr>
          <p:cNvPr id="5" name="文本占位符 3">
            <a:extLst>
              <a:ext uri="{FF2B5EF4-FFF2-40B4-BE49-F238E27FC236}">
                <a16:creationId xmlns:a16="http://schemas.microsoft.com/office/drawing/2014/main" id="{0ACC3D6D-F784-4EE6-B43B-EC267DB6A1FA}"/>
              </a:ext>
            </a:extLst>
          </p:cNvPr>
          <p:cNvSpPr txBox="1">
            <a:spLocks/>
          </p:cNvSpPr>
          <p:nvPr/>
        </p:nvSpPr>
        <p:spPr>
          <a:xfrm>
            <a:off x="6659526" y="4901204"/>
            <a:ext cx="5532474" cy="457200"/>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000" b="false" i="false" u="none">
                <a:solidFill>
                  <a:srgbClr val="000000"/>
                </a:solidFill>
                <a:latin typeface="Arial"/>
              </a:rPr>
              <a:t>We have used mmdetection toolbox, followed some one-stage, two stage; anchor based, anchor free models.</a:t>
            </a:r>
          </a:p>
        </p:txBody>
      </p:sp>
      <p:pic>
        <p:nvPicPr>
          <p:cNvPr id="7" name="图片 6">
            <a:extLst>
              <a:ext uri="{FF2B5EF4-FFF2-40B4-BE49-F238E27FC236}">
                <a16:creationId xmlns:a16="http://schemas.microsoft.com/office/drawing/2014/main" id="{3EEC2596-6846-4BC7-990F-9837F0FB1F32}"/>
              </a:ext>
            </a:extLst>
          </p:cNvPr>
          <p:cNvPicPr>
            <a:picLocks noChangeAspect="1"/>
          </p:cNvPicPr>
          <p:nvPr/>
        </p:nvPicPr>
        <p:blipFill>
          <a:blip cstate="print" r:embed="rId3">
            <a:extLst>
              <a:ext uri="{28A0092B-C50C-407E-A947-70E740481C1C}">
                <a14:useLocalDpi xmlns:a14="http://schemas.microsoft.com/office/drawing/2010/main" val="0"/>
              </a:ext>
            </a:extLst>
          </a:blip>
          <a:stretch>
            <a:fillRect/>
          </a:stretch>
        </p:blipFill>
        <p:spPr>
          <a:xfrm>
            <a:off x="1524000" y="3420656"/>
            <a:ext cx="2020794" cy="2827744"/>
          </a:xfrm>
          <a:prstGeom prst="rect">
            <a:avLst/>
          </a:prstGeom>
        </p:spPr>
      </p:pic>
      <p:pic>
        <p:nvPicPr>
          <p:cNvPr id="9" name="图片 8">
            <a:extLst>
              <a:ext uri="{FF2B5EF4-FFF2-40B4-BE49-F238E27FC236}">
                <a16:creationId xmlns:a16="http://schemas.microsoft.com/office/drawing/2014/main" id="{3C6B1B04-26D9-41E2-AC5A-CAEA51666072}"/>
              </a:ext>
            </a:extLst>
          </p:cNvPr>
          <p:cNvPicPr>
            <a:picLocks noChangeAspect="1"/>
          </p:cNvPicPr>
          <p:nvPr/>
        </p:nvPicPr>
        <p:blipFill>
          <a:blip cstate="print" r:embed="rId4">
            <a:extLst>
              <a:ext uri="{28A0092B-C50C-407E-A947-70E740481C1C}">
                <a14:useLocalDpi xmlns:a14="http://schemas.microsoft.com/office/drawing/2010/main" val="0"/>
              </a:ext>
            </a:extLst>
          </a:blip>
          <a:stretch>
            <a:fillRect/>
          </a:stretch>
        </p:blipFill>
        <p:spPr>
          <a:xfrm>
            <a:off x="4303806" y="3554008"/>
            <a:ext cx="2020794" cy="2694392"/>
          </a:xfrm>
          <a:prstGeom prst="rect">
            <a:avLst/>
          </a:prstGeom>
        </p:spPr>
      </p:pic>
      <p:sp>
        <p:nvSpPr>
          <p:cNvPr id="11" name="文本占位符 3">
            <a:extLst>
              <a:ext uri="{FF2B5EF4-FFF2-40B4-BE49-F238E27FC236}">
                <a16:creationId xmlns:a16="http://schemas.microsoft.com/office/drawing/2014/main" id="{8C08555E-575E-4FF4-8110-75A4E8FEBF85}"/>
              </a:ext>
            </a:extLst>
          </p:cNvPr>
          <p:cNvSpPr txBox="1">
            <a:spLocks/>
          </p:cNvSpPr>
          <p:nvPr/>
        </p:nvSpPr>
        <p:spPr>
          <a:xfrm>
            <a:off x="6639206" y="3306035"/>
            <a:ext cx="5257800" cy="457200"/>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2000" b="false" i="false" u="none">
                <a:solidFill>
                  <a:srgbClr val="000000"/>
                </a:solidFill>
                <a:latin typeface="Arial"/>
              </a:rPr>
              <a:t>Jiangxi smart city key laboratory.</a:t>
            </a:r>
          </a:p>
        </p:txBody>
      </p:sp>
    </p:spTree>
    <p:extLst>
      <p:ext uri="{BB962C8B-B14F-4D97-AF65-F5344CB8AC3E}">
        <p14:creationId xmlns:p14="http://schemas.microsoft.com/office/powerpoint/2010/main" val="542957878"/>
      </p:ext>
    </p:extLst>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86C9930-0BB0-4633-8227-8FBB80F5D9FB}"/>
              </a:ext>
            </a:extLst>
          </p:cNvPr>
          <p:cNvSpPr>
            <a:spLocks noGrp="1"/>
          </p:cNvSpPr>
          <p:nvPr>
            <p:ph idx="13" sz="quarter" type="body"/>
          </p:nvPr>
        </p:nvSpPr>
        <p:spPr>
          <a:xfrm>
            <a:off x="1066800" y="2562105"/>
            <a:ext cx="9220200" cy="369332"/>
          </a:xfrm>
        </p:spPr>
        <p:txBody>
          <a:bodyPr/>
          <a:lstStyle/>
          <a:p>
            <a:pPr lvl="0" indent="-457200" marL="457200"/>
            <a:r>
              <a:rPr lang="en-US" sz="1000" b="false" i="false" u="none">
                <a:solidFill>
                  <a:srgbClr val="000000"/>
                </a:solidFill>
                <a:latin typeface="Arial"/>
              </a:rPr>
              <a:t>An energy-saving routing algorithm based on energy welfare function is proposed.The threshold value is optimized when selecting the temporary cluster head, and the energy cost formula is used to determine the cluster members and the final cluster head.</a:t>
            </a:r>
          </a:p>
        </p:txBody>
      </p:sp>
      <p:sp>
        <p:nvSpPr>
          <p:cNvPr id="3" name="标题 2">
            <a:extLst>
              <a:ext uri="{FF2B5EF4-FFF2-40B4-BE49-F238E27FC236}">
                <a16:creationId xmlns:a16="http://schemas.microsoft.com/office/drawing/2014/main" id="{BF445955-4971-4F5C-810F-593DBE41BB2C}"/>
              </a:ext>
            </a:extLst>
          </p:cNvPr>
          <p:cNvSpPr>
            <a:spLocks noGrp="1"/>
          </p:cNvSpPr>
          <p:nvPr>
            <p:ph type="title"/>
          </p:nvPr>
        </p:nvSpPr>
        <p:spPr>
          <a:xfrm>
            <a:off x="1066800" y="1336040"/>
            <a:ext cx="8153400" cy="369332"/>
          </a:xfrm>
        </p:spPr>
        <p:txBody>
          <a:bodyPr/>
          <a:lstStyle/>
          <a:p>
            <a:pPr lvl="0"/>
            <a:r>
              <a:rPr lang="en-US" sz="1700" b="false" i="false" u="none">
                <a:solidFill>
                  <a:srgbClr val="000000"/>
                </a:solidFill>
                <a:latin typeface="Arial"/>
              </a:rPr>
              <a:t>Energy saving routing algorithm of sensor network based on energy welfare function</a:t>
            </a:r>
          </a:p>
        </p:txBody>
      </p:sp>
      <p:sp>
        <p:nvSpPr>
          <p:cNvPr id="4" name="文本占位符 3">
            <a:extLst>
              <a:ext uri="{FF2B5EF4-FFF2-40B4-BE49-F238E27FC236}">
                <a16:creationId xmlns:a16="http://schemas.microsoft.com/office/drawing/2014/main" id="{664CB315-F3BA-4234-B050-191F6D0C3E09}"/>
              </a:ext>
            </a:extLst>
          </p:cNvPr>
          <p:cNvSpPr>
            <a:spLocks noGrp="1"/>
          </p:cNvSpPr>
          <p:nvPr>
            <p:ph idx="16" sz="quarter" type="body"/>
          </p:nvPr>
        </p:nvSpPr>
        <p:spPr>
          <a:xfrm>
            <a:off x="1071880" y="3842913"/>
            <a:ext cx="9220200" cy="369332"/>
          </a:xfrm>
        </p:spPr>
        <p:txBody>
          <a:bodyPr/>
          <a:lstStyle/>
          <a:p>
            <a:pPr lvl="0" indent="-457200" marL="457200"/>
            <a:r>
              <a:rPr lang="en-US" sz="1500" b="false" i="false" u="none">
                <a:solidFill>
                  <a:srgbClr val="000000"/>
                </a:solidFill>
                <a:latin typeface="Arial"/>
              </a:rPr>
              <a:t>In the stage of inter cluster routing, a combination of single hop and multi hop is used to select relay nodes.</a:t>
            </a:r>
          </a:p>
        </p:txBody>
      </p:sp>
      <p:grpSp>
        <p:nvGrpSpPr>
          <p:cNvPr id="8" name="组合 7">
            <a:extLst>
              <a:ext uri="{FF2B5EF4-FFF2-40B4-BE49-F238E27FC236}">
                <a16:creationId xmlns:a16="http://schemas.microsoft.com/office/drawing/2014/main" id="{F2A890DF-9E5A-457D-BBC1-BC7FFC8FE2DF}"/>
              </a:ext>
            </a:extLst>
          </p:cNvPr>
          <p:cNvGrpSpPr/>
          <p:nvPr/>
        </p:nvGrpSpPr>
        <p:grpSpPr>
          <a:xfrm>
            <a:off x="2462241" y="4800600"/>
            <a:ext cx="8437621" cy="1962283"/>
            <a:chOff x="-2076509" y="4191000"/>
            <a:chExt cx="11753909" cy="2733531"/>
          </a:xfrm>
        </p:grpSpPr>
        <p:pic>
          <p:nvPicPr>
            <p:cNvPr id="5" name="图片 4">
              <a:extLst>
                <a:ext uri="{FF2B5EF4-FFF2-40B4-BE49-F238E27FC236}">
                  <a16:creationId xmlns:a16="http://schemas.microsoft.com/office/drawing/2014/main" id="{DC3DB39E-B8A2-425A-A00F-915CAD03F75D}"/>
                </a:ext>
              </a:extLst>
            </p:cNvPr>
            <p:cNvPicPr>
              <a:picLocks noChangeAspect="1"/>
            </p:cNvPicPr>
            <p:nvPr/>
          </p:nvPicPr>
          <p:blipFill rotWithShape="1">
            <a:blip r:embed="rId2"/>
            <a:srcRect t="4774"/>
            <a:stretch/>
          </p:blipFill>
          <p:spPr>
            <a:xfrm>
              <a:off x="2667000" y="4191000"/>
              <a:ext cx="7010400" cy="2473424"/>
            </a:xfrm>
            <a:prstGeom prst="rect">
              <a:avLst/>
            </a:prstGeom>
          </p:spPr>
        </p:pic>
        <p:sp>
          <p:nvSpPr>
            <p:cNvPr id="6" name="文本框 5">
              <a:extLst>
                <a:ext uri="{FF2B5EF4-FFF2-40B4-BE49-F238E27FC236}">
                  <a16:creationId xmlns:a16="http://schemas.microsoft.com/office/drawing/2014/main" id="{388CACF8-00F2-49C1-A1CE-32C2C0D10232}"/>
                </a:ext>
              </a:extLst>
            </p:cNvPr>
            <p:cNvSpPr txBox="1"/>
            <p:nvPr/>
          </p:nvSpPr>
          <p:spPr>
            <a:xfrm>
              <a:off x="7620000" y="6553200"/>
              <a:ext cx="872808" cy="338554"/>
            </a:xfrm>
            <a:prstGeom prst="rect">
              <a:avLst/>
            </a:prstGeom>
            <a:noFill/>
          </p:spPr>
          <p:txBody>
            <a:bodyPr rtlCol="0" wrap="square">
              <a:spAutoFit/>
            </a:bodyPr>
            <a:lstStyle/>
            <a:p>
              <a:pPr algn="l" lvl="0" marL="0"/>
              <a:r>
                <a:rPr lang="en-US" sz="1400" b="false" i="false" u="none">
                  <a:solidFill>
                    <a:srgbClr val="000000"/>
                  </a:solidFill>
                  <a:latin typeface="Arial"/>
                </a:rPr>
                <a:t>Multihop</a:t>
              </a:r>
            </a:p>
          </p:txBody>
        </p:sp>
        <p:sp>
          <p:nvSpPr>
            <p:cNvPr id="7" name="文本框 6">
              <a:extLst>
                <a:ext uri="{FF2B5EF4-FFF2-40B4-BE49-F238E27FC236}">
                  <a16:creationId xmlns:a16="http://schemas.microsoft.com/office/drawing/2014/main" id="{D37346FC-C38E-4F8D-B87F-96F0992DE7C4}"/>
                </a:ext>
              </a:extLst>
            </p:cNvPr>
            <p:cNvSpPr txBox="1"/>
            <p:nvPr/>
          </p:nvSpPr>
          <p:spPr>
            <a:xfrm>
              <a:off x="3854609" y="6519446"/>
              <a:ext cx="872808" cy="338554"/>
            </a:xfrm>
            <a:prstGeom prst="rect">
              <a:avLst/>
            </a:prstGeom>
            <a:noFill/>
          </p:spPr>
          <p:txBody>
            <a:bodyPr rtlCol="0" wrap="square">
              <a:spAutoFit/>
            </a:bodyPr>
            <a:lstStyle/>
            <a:p>
              <a:pPr algn="l" lvl="0" marL="0"/>
              <a:r>
                <a:rPr lang="en-US" sz="1100" b="false" i="false" u="none">
                  <a:solidFill>
                    <a:srgbClr val="000000"/>
                  </a:solidFill>
                  <a:latin typeface="Arial"/>
                </a:rPr>
                <a:t>Single hop</a:t>
              </a:r>
            </a:p>
          </p:txBody>
        </p:sp>
        <p:sp>
          <p:nvSpPr>
            <p:cNvPr id="10" name="文本框 9">
              <a:extLst>
                <a:ext uri="{FF2B5EF4-FFF2-40B4-BE49-F238E27FC236}">
                  <a16:creationId xmlns:a16="http://schemas.microsoft.com/office/drawing/2014/main" id="{F30B853F-96AF-427F-91E1-0AA2D9522A4A}"/>
                </a:ext>
              </a:extLst>
            </p:cNvPr>
            <p:cNvSpPr txBox="1"/>
            <p:nvPr/>
          </p:nvSpPr>
          <p:spPr>
            <a:xfrm>
              <a:off x="-2076509" y="6452913"/>
              <a:ext cx="3241866" cy="471618"/>
            </a:xfrm>
            <a:prstGeom prst="rect">
              <a:avLst/>
            </a:prstGeom>
            <a:noFill/>
          </p:spPr>
          <p:txBody>
            <a:bodyPr rtlCol="0" wrap="square">
              <a:spAutoFit/>
            </a:bodyPr>
            <a:lstStyle/>
            <a:p>
              <a:pPr algn="l" lvl="0" marL="0"/>
              <a:r>
                <a:rPr lang="en-US" sz="1600" b="false" i="false" u="none">
                  <a:solidFill>
                    <a:srgbClr val="000000"/>
                  </a:solidFill>
                  <a:latin typeface="Arial"/>
                </a:rPr>
                <a:t>Radio energy consumption model</a:t>
              </a:r>
            </a:p>
          </p:txBody>
        </p:sp>
      </p:grpSp>
      <p:pic>
        <p:nvPicPr>
          <p:cNvPr id="9" name="图片 8">
            <a:extLst>
              <a:ext uri="{FF2B5EF4-FFF2-40B4-BE49-F238E27FC236}">
                <a16:creationId xmlns:a16="http://schemas.microsoft.com/office/drawing/2014/main" id="{A92ED236-F288-438E-B80C-352CA05FF60A}"/>
              </a:ext>
            </a:extLst>
          </p:cNvPr>
          <p:cNvPicPr>
            <a:picLocks noChangeAspect="1"/>
          </p:cNvPicPr>
          <p:nvPr/>
        </p:nvPicPr>
        <p:blipFill rotWithShape="1">
          <a:blip r:embed="rId3"/>
          <a:srcRect b="15483" r="920"/>
          <a:stretch/>
        </p:blipFill>
        <p:spPr>
          <a:xfrm>
            <a:off x="1574778" y="4875439"/>
            <a:ext cx="4102122" cy="1616971"/>
          </a:xfrm>
          <a:prstGeom prst="rect">
            <a:avLst/>
          </a:prstGeom>
        </p:spPr>
      </p:pic>
    </p:spTree>
    <p:extLst>
      <p:ext uri="{BB962C8B-B14F-4D97-AF65-F5344CB8AC3E}">
        <p14:creationId xmlns:p14="http://schemas.microsoft.com/office/powerpoint/2010/main" val="2862581355"/>
      </p:ext>
    </p:extLst>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8978922"/>
      </p:ext>
    </p:extLst>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34799C9-1AE4-4F41-BAE6-279EC537BA57}"/>
              </a:ext>
            </a:extLst>
          </p:cNvPr>
          <p:cNvSpPr>
            <a:spLocks noGrp="1"/>
          </p:cNvSpPr>
          <p:nvPr>
            <p:ph idx="13" sz="quarter" type="body"/>
          </p:nvPr>
        </p:nvSpPr>
        <p:spPr>
          <a:xfrm>
            <a:off x="990600" y="1761015"/>
            <a:ext cx="10668000" cy="518584"/>
          </a:xfrm>
        </p:spPr>
        <p:txBody>
          <a:bodyPr/>
          <a:lstStyle/>
          <a:p>
            <a:pPr lvl="0" indent="-457200" marL="457200"/>
            <a:r>
              <a:rPr lang="en-US" sz="1700" b="true" i="false" u="none">
                <a:solidFill>
                  <a:srgbClr val="000000"/>
                </a:solidFill>
                <a:latin typeface="Arial"/>
              </a:rPr>
              <a:t>IEEE Systems Journal: the second author of a novel WSNs based on energy well function (teacher first)</a:t>
            </a:r>
          </a:p>
        </p:txBody>
      </p:sp>
      <p:sp>
        <p:nvSpPr>
          <p:cNvPr id="3" name="标题 2">
            <a:extLst>
              <a:ext uri="{FF2B5EF4-FFF2-40B4-BE49-F238E27FC236}">
                <a16:creationId xmlns:a16="http://schemas.microsoft.com/office/drawing/2014/main" id="{0EB3A511-3E81-4505-9866-05C1B627A188}"/>
              </a:ext>
            </a:extLst>
          </p:cNvPr>
          <p:cNvSpPr>
            <a:spLocks noGrp="1"/>
          </p:cNvSpPr>
          <p:nvPr>
            <p:ph type="title"/>
          </p:nvPr>
        </p:nvSpPr>
        <p:spPr/>
        <p:txBody>
          <a:bodyPr/>
          <a:lstStyle/>
          <a:p>
            <a:pPr lvl="0"/>
            <a:r>
              <a:rPr lang="en-US" sz="2200" b="false" i="false" u="none">
                <a:solidFill>
                  <a:srgbClr val="000000"/>
                </a:solidFill>
                <a:latin typeface="Arial"/>
              </a:rPr>
              <a:t>Scientific research achievements</a:t>
            </a:r>
          </a:p>
        </p:txBody>
      </p:sp>
      <p:sp>
        <p:nvSpPr>
          <p:cNvPr id="4" name="文本占位符 3">
            <a:extLst>
              <a:ext uri="{FF2B5EF4-FFF2-40B4-BE49-F238E27FC236}">
                <a16:creationId xmlns:a16="http://schemas.microsoft.com/office/drawing/2014/main" id="{BBBC33B0-11F2-4ECA-B772-F6CD2536F427}"/>
              </a:ext>
            </a:extLst>
          </p:cNvPr>
          <p:cNvSpPr>
            <a:spLocks noGrp="1"/>
          </p:cNvSpPr>
          <p:nvPr>
            <p:ph idx="16" sz="quarter" type="body"/>
          </p:nvPr>
        </p:nvSpPr>
        <p:spPr>
          <a:xfrm>
            <a:off x="990600" y="2605616"/>
            <a:ext cx="10591800" cy="518584"/>
          </a:xfrm>
        </p:spPr>
        <p:txBody>
          <a:bodyPr/>
          <a:lstStyle/>
          <a:p>
            <a:pPr lvl="0" indent="-457200" marL="457200"/>
            <a:r>
              <a:rPr lang="en-US" sz="1200" b="true" i="false" u="none">
                <a:solidFill>
                  <a:srgbClr val="000000"/>
                </a:solidFill>
                <a:latin typeface="Arial"/>
              </a:rPr>
              <a:t>National innovation and entrepreneurship training program for college students: voicecare -- the first person in charge of speech rehabilitation training platform for deaf and mute children based on Artificial Intelligence</a:t>
            </a:r>
          </a:p>
        </p:txBody>
      </p:sp>
      <p:sp>
        <p:nvSpPr>
          <p:cNvPr id="5" name="文本占位符 4">
            <a:extLst>
              <a:ext uri="{FF2B5EF4-FFF2-40B4-BE49-F238E27FC236}">
                <a16:creationId xmlns:a16="http://schemas.microsoft.com/office/drawing/2014/main" id="{2DAAE8A5-F22F-4EBC-B203-7F07B44BAD43}"/>
              </a:ext>
            </a:extLst>
          </p:cNvPr>
          <p:cNvSpPr>
            <a:spLocks noGrp="1"/>
          </p:cNvSpPr>
          <p:nvPr>
            <p:ph idx="17" sz="quarter" type="body"/>
          </p:nvPr>
        </p:nvSpPr>
        <p:spPr>
          <a:xfrm>
            <a:off x="990600" y="3468096"/>
            <a:ext cx="11734800" cy="454054"/>
          </a:xfrm>
        </p:spPr>
        <p:txBody>
          <a:bodyPr/>
          <a:lstStyle/>
          <a:p>
            <a:pPr lvl="0" indent="-457200" marL="457200"/>
            <a:r>
              <a:rPr lang="en-US" sz="1300" b="true" i="false" u="none">
                <a:solidFill>
                  <a:srgbClr val="000000"/>
                </a:solidFill>
                <a:latin typeface="Arial"/>
              </a:rPr>
              <a:t>National patent: core member of speech quality assessment method for deaf mute children using syllable multidimensional analysis</a:t>
            </a:r>
          </a:p>
        </p:txBody>
      </p:sp>
      <p:pic>
        <p:nvPicPr>
          <p:cNvPr id="8" name="图片 7">
            <a:extLst>
              <a:ext uri="{FF2B5EF4-FFF2-40B4-BE49-F238E27FC236}">
                <a16:creationId xmlns:a16="http://schemas.microsoft.com/office/drawing/2014/main" id="{179B6F7F-B291-4FA5-BCE1-47D5AD4B4E56}"/>
              </a:ext>
            </a:extLst>
          </p:cNvPr>
          <p:cNvPicPr>
            <a:picLocks noChangeAspect="1"/>
          </p:cNvPicPr>
          <p:nvPr/>
        </p:nvPicPr>
        <p:blipFill>
          <a:blip cstate="print" r:embed="rId2">
            <a:extLst>
              <a:ext uri="{28A0092B-C50C-407E-A947-70E740481C1C}">
                <a14:useLocalDpi xmlns:a14="http://schemas.microsoft.com/office/drawing/2010/main" val="0"/>
              </a:ext>
            </a:extLst>
          </a:blip>
          <a:stretch>
            <a:fillRect/>
          </a:stretch>
        </p:blipFill>
        <p:spPr>
          <a:xfrm>
            <a:off x="2895600" y="4671875"/>
            <a:ext cx="1523999" cy="2153308"/>
          </a:xfrm>
          <a:prstGeom prst="rect">
            <a:avLst/>
          </a:prstGeom>
        </p:spPr>
      </p:pic>
      <p:pic>
        <p:nvPicPr>
          <p:cNvPr id="10" name="图片 9">
            <a:extLst>
              <a:ext uri="{FF2B5EF4-FFF2-40B4-BE49-F238E27FC236}">
                <a16:creationId xmlns:a16="http://schemas.microsoft.com/office/drawing/2014/main" id="{5DFA7B83-11F0-4DDB-9DF0-AC27F38745F3}"/>
              </a:ext>
            </a:extLst>
          </p:cNvPr>
          <p:cNvPicPr>
            <a:picLocks noChangeAspect="1"/>
          </p:cNvPicPr>
          <p:nvPr/>
        </p:nvPicPr>
        <p:blipFill rotWithShape="1">
          <a:blip cstate="print" r:embed="rId3">
            <a:extLst>
              <a:ext uri="{28A0092B-C50C-407E-A947-70E740481C1C}">
                <a14:useLocalDpi xmlns:a14="http://schemas.microsoft.com/office/drawing/2010/main" val="0"/>
              </a:ext>
            </a:extLst>
          </a:blip>
          <a:srcRect b="17349" l="5639" r="8205" t="6495"/>
          <a:stretch/>
        </p:blipFill>
        <p:spPr>
          <a:xfrm>
            <a:off x="5417185" y="4626872"/>
            <a:ext cx="1775152" cy="2218938"/>
          </a:xfrm>
          <a:prstGeom prst="rect">
            <a:avLst/>
          </a:prstGeom>
        </p:spPr>
      </p:pic>
      <p:pic>
        <p:nvPicPr>
          <p:cNvPr id="12" name="图片 11">
            <a:extLst>
              <a:ext uri="{FF2B5EF4-FFF2-40B4-BE49-F238E27FC236}">
                <a16:creationId xmlns:a16="http://schemas.microsoft.com/office/drawing/2014/main" id="{4C15AD2C-06D8-4FB3-BC32-7B8E492B0827}"/>
              </a:ext>
            </a:extLst>
          </p:cNvPr>
          <p:cNvPicPr>
            <a:picLocks noChangeAspect="1"/>
          </p:cNvPicPr>
          <p:nvPr/>
        </p:nvPicPr>
        <p:blipFill rotWithShape="1">
          <a:blip cstate="print" r:embed="rId4">
            <a:extLst>
              <a:ext uri="{28A0092B-C50C-407E-A947-70E740481C1C}">
                <a14:useLocalDpi xmlns:a14="http://schemas.microsoft.com/office/drawing/2010/main" val="0"/>
              </a:ext>
            </a:extLst>
          </a:blip>
          <a:srcRect b="41111" l="5387" r="3766" t="2830"/>
          <a:stretch/>
        </p:blipFill>
        <p:spPr>
          <a:xfrm>
            <a:off x="7894319" y="4701936"/>
            <a:ext cx="2398426" cy="2093187"/>
          </a:xfrm>
          <a:prstGeom prst="rect">
            <a:avLst/>
          </a:prstGeom>
        </p:spPr>
      </p:pic>
      <p:sp>
        <p:nvSpPr>
          <p:cNvPr id="13" name="文本占位符 4">
            <a:extLst>
              <a:ext uri="{FF2B5EF4-FFF2-40B4-BE49-F238E27FC236}">
                <a16:creationId xmlns:a16="http://schemas.microsoft.com/office/drawing/2014/main" id="{10FAC9B0-C7A6-4C38-9569-B7FE6A366563}"/>
              </a:ext>
            </a:extLst>
          </p:cNvPr>
          <p:cNvSpPr txBox="1">
            <a:spLocks/>
          </p:cNvSpPr>
          <p:nvPr/>
        </p:nvSpPr>
        <p:spPr>
          <a:xfrm>
            <a:off x="990600" y="4088934"/>
            <a:ext cx="11201400" cy="454054"/>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200" b="true" i="false" u="none">
                <a:solidFill>
                  <a:srgbClr val="000000"/>
                </a:solidFill>
                <a:latin typeface="Arial"/>
              </a:rPr>
              <a:t>Software copyright: the first person in charge of speech rehabilitation training system for deaf and mute children based on Artificial Intelligence</a:t>
            </a:r>
          </a:p>
        </p:txBody>
      </p:sp>
    </p:spTree>
    <p:extLst>
      <p:ext uri="{BB962C8B-B14F-4D97-AF65-F5344CB8AC3E}">
        <p14:creationId xmlns:p14="http://schemas.microsoft.com/office/powerpoint/2010/main" val="151004348"/>
      </p:ext>
    </p:extLst>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EDBC191-7609-4A1B-B45B-009464D12250}"/>
              </a:ext>
            </a:extLst>
          </p:cNvPr>
          <p:cNvSpPr>
            <a:spLocks noGrp="1"/>
          </p:cNvSpPr>
          <p:nvPr>
            <p:ph idx="13" sz="quarter" type="body"/>
          </p:nvPr>
        </p:nvSpPr>
        <p:spPr>
          <a:xfrm>
            <a:off x="1066800" y="1707669"/>
            <a:ext cx="4833620" cy="369332"/>
          </a:xfrm>
        </p:spPr>
        <p:txBody>
          <a:bodyPr/>
          <a:lstStyle/>
          <a:p>
            <a:pPr lvl="0" indent="-457200" marL="457200"/>
            <a:r>
              <a:rPr lang="en-US" sz="1500" b="false" i="false" u="none">
                <a:solidFill>
                  <a:srgbClr val="000000"/>
                </a:solidFill>
                <a:latin typeface="Arial"/>
              </a:rPr>
              <a:t>2017-2018:</a:t>
            </a:r>
          </a:p>
        </p:txBody>
      </p:sp>
      <p:sp>
        <p:nvSpPr>
          <p:cNvPr id="3" name="标题 2">
            <a:extLst>
              <a:ext uri="{FF2B5EF4-FFF2-40B4-BE49-F238E27FC236}">
                <a16:creationId xmlns:a16="http://schemas.microsoft.com/office/drawing/2014/main" id="{AFE330ED-6EE8-4AC8-9B73-34BD621DA492}"/>
              </a:ext>
            </a:extLst>
          </p:cNvPr>
          <p:cNvSpPr>
            <a:spLocks noGrp="1"/>
          </p:cNvSpPr>
          <p:nvPr>
            <p:ph type="title"/>
          </p:nvPr>
        </p:nvSpPr>
        <p:spPr/>
        <p:txBody>
          <a:bodyPr/>
          <a:lstStyle/>
          <a:p>
            <a:pPr lvl="0"/>
            <a:r>
              <a:rPr lang="en-US" sz="2800" b="false" i="false" u="none">
                <a:solidFill>
                  <a:srgbClr val="000000"/>
                </a:solidFill>
                <a:latin typeface="Arial"/>
              </a:rPr>
              <a:t>honor</a:t>
            </a:r>
          </a:p>
        </p:txBody>
      </p:sp>
      <p:sp>
        <p:nvSpPr>
          <p:cNvPr id="4" name="文本占位符 3">
            <a:extLst>
              <a:ext uri="{FF2B5EF4-FFF2-40B4-BE49-F238E27FC236}">
                <a16:creationId xmlns:a16="http://schemas.microsoft.com/office/drawing/2014/main" id="{3FF570E3-95D4-461B-A260-AEDF63C2033A}"/>
              </a:ext>
            </a:extLst>
          </p:cNvPr>
          <p:cNvSpPr>
            <a:spLocks noGrp="1"/>
          </p:cNvSpPr>
          <p:nvPr>
            <p:ph idx="16" sz="quarter" type="body"/>
          </p:nvPr>
        </p:nvSpPr>
        <p:spPr>
          <a:xfrm>
            <a:off x="1066800" y="3593386"/>
            <a:ext cx="5867400" cy="421428"/>
          </a:xfrm>
        </p:spPr>
        <p:txBody>
          <a:bodyPr/>
          <a:lstStyle/>
          <a:p>
            <a:pPr lvl="0" indent="-457200" marL="457200"/>
            <a:r>
              <a:rPr lang="en-US" sz="1600" b="false" i="false" u="none">
                <a:solidFill>
                  <a:srgbClr val="000000"/>
                </a:solidFill>
                <a:latin typeface="Arial"/>
              </a:rPr>
              <a:t>Three good students of Nanchang University (award rate: 5%)</a:t>
            </a:r>
          </a:p>
        </p:txBody>
      </p:sp>
      <p:sp>
        <p:nvSpPr>
          <p:cNvPr id="5" name="文本占位符 4">
            <a:extLst>
              <a:ext uri="{FF2B5EF4-FFF2-40B4-BE49-F238E27FC236}">
                <a16:creationId xmlns:a16="http://schemas.microsoft.com/office/drawing/2014/main" id="{19A46048-CFC8-4268-B50C-517C87204C30}"/>
              </a:ext>
            </a:extLst>
          </p:cNvPr>
          <p:cNvSpPr>
            <a:spLocks noGrp="1"/>
          </p:cNvSpPr>
          <p:nvPr>
            <p:ph idx="17" sz="quarter" type="body"/>
          </p:nvPr>
        </p:nvSpPr>
        <p:spPr>
          <a:xfrm>
            <a:off x="1066800" y="3112799"/>
            <a:ext cx="5867400" cy="293479"/>
          </a:xfrm>
        </p:spPr>
        <p:txBody>
          <a:bodyPr/>
          <a:lstStyle/>
          <a:p>
            <a:pPr lvl="0" indent="-457200" marL="457200"/>
            <a:r>
              <a:rPr lang="en-US" sz="1100" b="false" i="false" u="none">
                <a:solidFill>
                  <a:srgbClr val="000000"/>
                </a:solidFill>
                <a:latin typeface="Arial"/>
              </a:rPr>
              <a:t>Three good student pacesetters of Nanchang University (award rate: 2%)</a:t>
            </a:r>
          </a:p>
        </p:txBody>
      </p:sp>
      <p:pic>
        <p:nvPicPr>
          <p:cNvPr id="11" name="图片 10">
            <a:extLst>
              <a:ext uri="{FF2B5EF4-FFF2-40B4-BE49-F238E27FC236}">
                <a16:creationId xmlns:a16="http://schemas.microsoft.com/office/drawing/2014/main" id="{DDFD619E-5D5C-41A6-803E-12B7ABAE9F21}"/>
              </a:ext>
            </a:extLst>
          </p:cNvPr>
          <p:cNvPicPr>
            <a:picLocks noChangeAspect="1"/>
          </p:cNvPicPr>
          <p:nvPr/>
        </p:nvPicPr>
        <p:blipFill>
          <a:blip cstate="print" r:embed="rId2">
            <a:extLst>
              <a:ext uri="{28A0092B-C50C-407E-A947-70E740481C1C}">
                <a14:useLocalDpi xmlns:a14="http://schemas.microsoft.com/office/drawing/2010/main" val="0"/>
              </a:ext>
            </a:extLst>
          </a:blip>
          <a:stretch>
            <a:fillRect/>
          </a:stretch>
        </p:blipFill>
        <p:spPr>
          <a:xfrm>
            <a:off x="2588681" y="4342084"/>
            <a:ext cx="1743036" cy="2465548"/>
          </a:xfrm>
          <a:prstGeom prst="rect">
            <a:avLst/>
          </a:prstGeom>
        </p:spPr>
      </p:pic>
      <p:pic>
        <p:nvPicPr>
          <p:cNvPr id="13" name="图片 12">
            <a:extLst>
              <a:ext uri="{FF2B5EF4-FFF2-40B4-BE49-F238E27FC236}">
                <a16:creationId xmlns:a16="http://schemas.microsoft.com/office/drawing/2014/main" id="{8C199339-DCB5-4B66-B341-04A77F3D944A}"/>
              </a:ext>
            </a:extLst>
          </p:cNvPr>
          <p:cNvPicPr>
            <a:picLocks noChangeAspect="1"/>
          </p:cNvPicPr>
          <p:nvPr/>
        </p:nvPicPr>
        <p:blipFill>
          <a:blip cstate="print" r:embed="rId3">
            <a:extLst>
              <a:ext uri="{28A0092B-C50C-407E-A947-70E740481C1C}">
                <a14:useLocalDpi xmlns:a14="http://schemas.microsoft.com/office/drawing/2010/main" val="0"/>
              </a:ext>
            </a:extLst>
          </a:blip>
          <a:stretch>
            <a:fillRect/>
          </a:stretch>
        </p:blipFill>
        <p:spPr>
          <a:xfrm>
            <a:off x="7924800" y="4342084"/>
            <a:ext cx="1810357" cy="2342677"/>
          </a:xfrm>
          <a:prstGeom prst="rect">
            <a:avLst/>
          </a:prstGeom>
        </p:spPr>
      </p:pic>
      <p:pic>
        <p:nvPicPr>
          <p:cNvPr id="15" name="图片 14">
            <a:extLst>
              <a:ext uri="{FF2B5EF4-FFF2-40B4-BE49-F238E27FC236}">
                <a16:creationId xmlns:a16="http://schemas.microsoft.com/office/drawing/2014/main" id="{EEAAE849-EAB6-4DC6-B868-8AC99ECF08A6}"/>
              </a:ext>
            </a:extLst>
          </p:cNvPr>
          <p:cNvPicPr>
            <a:picLocks noChangeAspect="1"/>
          </p:cNvPicPr>
          <p:nvPr/>
        </p:nvPicPr>
        <p:blipFill>
          <a:blip cstate="print" r:embed="rId4">
            <a:extLst>
              <a:ext uri="{28A0092B-C50C-407E-A947-70E740481C1C}">
                <a14:useLocalDpi xmlns:a14="http://schemas.microsoft.com/office/drawing/2010/main" val="0"/>
              </a:ext>
            </a:extLst>
          </a:blip>
          <a:stretch>
            <a:fillRect/>
          </a:stretch>
        </p:blipFill>
        <p:spPr>
          <a:xfrm>
            <a:off x="5257800" y="4395233"/>
            <a:ext cx="1676400" cy="2370648"/>
          </a:xfrm>
          <a:prstGeom prst="rect">
            <a:avLst/>
          </a:prstGeom>
        </p:spPr>
      </p:pic>
      <p:sp>
        <p:nvSpPr>
          <p:cNvPr id="16" name="文本占位符 1">
            <a:extLst>
              <a:ext uri="{FF2B5EF4-FFF2-40B4-BE49-F238E27FC236}">
                <a16:creationId xmlns:a16="http://schemas.microsoft.com/office/drawing/2014/main" id="{0F2E7122-F073-4DCD-94A0-7E61F12C7B41}"/>
              </a:ext>
            </a:extLst>
          </p:cNvPr>
          <p:cNvSpPr txBox="1">
            <a:spLocks/>
          </p:cNvSpPr>
          <p:nvPr/>
        </p:nvSpPr>
        <p:spPr>
          <a:xfrm>
            <a:off x="1066800" y="2687322"/>
            <a:ext cx="5867400" cy="369332"/>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500" b="true" i="false" u="none">
                <a:solidFill>
                  <a:srgbClr val="000000"/>
                </a:solidFill>
                <a:latin typeface="Arial"/>
              </a:rPr>
              <a:t>Special scholarship of Nanchang University (award rate: 1.5%)</a:t>
            </a:r>
          </a:p>
        </p:txBody>
      </p:sp>
      <p:sp>
        <p:nvSpPr>
          <p:cNvPr id="18" name="文本占位符 1">
            <a:extLst>
              <a:ext uri="{FF2B5EF4-FFF2-40B4-BE49-F238E27FC236}">
                <a16:creationId xmlns:a16="http://schemas.microsoft.com/office/drawing/2014/main" id="{DE72E793-BDD8-4F3F-AB99-450C14264797}"/>
              </a:ext>
            </a:extLst>
          </p:cNvPr>
          <p:cNvSpPr txBox="1">
            <a:spLocks/>
          </p:cNvSpPr>
          <p:nvPr/>
        </p:nvSpPr>
        <p:spPr>
          <a:xfrm>
            <a:off x="6693313" y="1707669"/>
            <a:ext cx="4833620" cy="429099"/>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800" b="false" i="false" u="none">
                <a:solidFill>
                  <a:srgbClr val="000000"/>
                </a:solidFill>
                <a:latin typeface="Arial"/>
              </a:rPr>
              <a:t>2018-2019:</a:t>
            </a:r>
          </a:p>
        </p:txBody>
      </p:sp>
      <p:sp>
        <p:nvSpPr>
          <p:cNvPr id="19" name="文本占位符 1">
            <a:extLst>
              <a:ext uri="{FF2B5EF4-FFF2-40B4-BE49-F238E27FC236}">
                <a16:creationId xmlns:a16="http://schemas.microsoft.com/office/drawing/2014/main" id="{6D43B9E9-1DAF-4D52-8071-34C81B72ED6E}"/>
              </a:ext>
            </a:extLst>
          </p:cNvPr>
          <p:cNvSpPr txBox="1">
            <a:spLocks/>
          </p:cNvSpPr>
          <p:nvPr/>
        </p:nvSpPr>
        <p:spPr>
          <a:xfrm>
            <a:off x="6693313" y="2777431"/>
            <a:ext cx="5062220" cy="369332"/>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500" b="true" i="false" u="none">
                <a:solidFill>
                  <a:srgbClr val="000000"/>
                </a:solidFill>
                <a:latin typeface="Arial"/>
              </a:rPr>
              <a:t>Special scholarship of Nanchang University</a:t>
            </a:r>
          </a:p>
        </p:txBody>
      </p:sp>
      <p:sp>
        <p:nvSpPr>
          <p:cNvPr id="20" name="文本占位符 3">
            <a:extLst>
              <a:ext uri="{FF2B5EF4-FFF2-40B4-BE49-F238E27FC236}">
                <a16:creationId xmlns:a16="http://schemas.microsoft.com/office/drawing/2014/main" id="{FF441487-7D25-4819-AFDC-E2720D5AF584}"/>
              </a:ext>
            </a:extLst>
          </p:cNvPr>
          <p:cNvSpPr txBox="1">
            <a:spLocks/>
          </p:cNvSpPr>
          <p:nvPr/>
        </p:nvSpPr>
        <p:spPr>
          <a:xfrm>
            <a:off x="6693313" y="3244737"/>
            <a:ext cx="5422487" cy="409577"/>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800" b="false" i="false" u="none">
                <a:solidFill>
                  <a:srgbClr val="000000"/>
                </a:solidFill>
                <a:latin typeface="Arial"/>
              </a:rPr>
              <a:t>Student cadres of Nanchang University</a:t>
            </a:r>
          </a:p>
        </p:txBody>
      </p:sp>
      <p:sp>
        <p:nvSpPr>
          <p:cNvPr id="14" name="文本占位符 1">
            <a:extLst>
              <a:ext uri="{FF2B5EF4-FFF2-40B4-BE49-F238E27FC236}">
                <a16:creationId xmlns:a16="http://schemas.microsoft.com/office/drawing/2014/main" id="{E3259972-5912-4F1D-9767-D455EE62D36B}"/>
              </a:ext>
            </a:extLst>
          </p:cNvPr>
          <p:cNvSpPr txBox="1">
            <a:spLocks/>
          </p:cNvSpPr>
          <p:nvPr/>
        </p:nvSpPr>
        <p:spPr>
          <a:xfrm>
            <a:off x="1066800" y="2190856"/>
            <a:ext cx="5224780" cy="440322"/>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600" b="true" i="false" u="none">
                <a:solidFill>
                  <a:srgbClr val="000000"/>
                </a:solidFill>
                <a:latin typeface="Arial"/>
              </a:rPr>
              <a:t>National inspirational Scholarship (award rate: 2%)</a:t>
            </a:r>
          </a:p>
        </p:txBody>
      </p:sp>
      <p:sp>
        <p:nvSpPr>
          <p:cNvPr id="17" name="文本占位符 1">
            <a:extLst>
              <a:ext uri="{FF2B5EF4-FFF2-40B4-BE49-F238E27FC236}">
                <a16:creationId xmlns:a16="http://schemas.microsoft.com/office/drawing/2014/main" id="{72675C56-0FD4-4EDB-A044-CA177853AD45}"/>
              </a:ext>
            </a:extLst>
          </p:cNvPr>
          <p:cNvSpPr txBox="1">
            <a:spLocks/>
          </p:cNvSpPr>
          <p:nvPr/>
        </p:nvSpPr>
        <p:spPr>
          <a:xfrm>
            <a:off x="6693313" y="2288829"/>
            <a:ext cx="4495800" cy="429099"/>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800" b="true" i="false" u="none">
                <a:solidFill>
                  <a:srgbClr val="000000"/>
                </a:solidFill>
                <a:latin typeface="Arial"/>
              </a:rPr>
              <a:t>National Endeavor Fellowship</a:t>
            </a:r>
          </a:p>
        </p:txBody>
      </p:sp>
    </p:spTree>
    <p:extLst>
      <p:ext uri="{BB962C8B-B14F-4D97-AF65-F5344CB8AC3E}">
        <p14:creationId xmlns:p14="http://schemas.microsoft.com/office/powerpoint/2010/main" val="733047426"/>
      </p:ext>
    </p:extLst>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7995B46-3525-46FA-9105-C81AB008DA3F}"/>
              </a:ext>
            </a:extLst>
          </p:cNvPr>
          <p:cNvSpPr>
            <a:spLocks noGrp="1"/>
          </p:cNvSpPr>
          <p:nvPr>
            <p:ph idx="13" sz="quarter" type="body"/>
          </p:nvPr>
        </p:nvSpPr>
        <p:spPr>
          <a:xfrm>
            <a:off x="6324600" y="3539411"/>
            <a:ext cx="5867400" cy="270771"/>
          </a:xfrm>
        </p:spPr>
        <p:txBody>
          <a:bodyPr/>
          <a:lstStyle/>
          <a:p>
            <a:pPr lvl="0" indent="-457200" marL="457200"/>
            <a:r>
              <a:rPr lang="en-US" sz="1000" b="false" i="false" u="none">
                <a:solidFill>
                  <a:srgbClr val="000000"/>
                </a:solidFill>
                <a:latin typeface="Arial"/>
              </a:rPr>
              <a:t>Second prize of China's "Ai +" innovation and Entrepreneurship Competition (ranking first, award rate: 1%)</a:t>
            </a:r>
          </a:p>
        </p:txBody>
      </p:sp>
      <p:sp>
        <p:nvSpPr>
          <p:cNvPr id="3" name="标题 2">
            <a:extLst>
              <a:ext uri="{FF2B5EF4-FFF2-40B4-BE49-F238E27FC236}">
                <a16:creationId xmlns:a16="http://schemas.microsoft.com/office/drawing/2014/main" id="{B8B24607-1894-4E32-BCA4-E248B607830F}"/>
              </a:ext>
            </a:extLst>
          </p:cNvPr>
          <p:cNvSpPr>
            <a:spLocks noGrp="1"/>
          </p:cNvSpPr>
          <p:nvPr>
            <p:ph type="title"/>
          </p:nvPr>
        </p:nvSpPr>
        <p:spPr/>
        <p:txBody>
          <a:bodyPr/>
          <a:lstStyle/>
          <a:p>
            <a:pPr lvl="0"/>
            <a:r>
              <a:rPr lang="en-US" sz="2800" b="false" i="false" u="none">
                <a:solidFill>
                  <a:srgbClr val="000000"/>
                </a:solidFill>
                <a:latin typeface="Arial"/>
              </a:rPr>
              <a:t>Competition Award</a:t>
            </a:r>
          </a:p>
        </p:txBody>
      </p:sp>
      <p:sp>
        <p:nvSpPr>
          <p:cNvPr id="4" name="文本占位符 3">
            <a:extLst>
              <a:ext uri="{FF2B5EF4-FFF2-40B4-BE49-F238E27FC236}">
                <a16:creationId xmlns:a16="http://schemas.microsoft.com/office/drawing/2014/main" id="{5C879F2A-A2BF-49E3-AC84-3BCA0584F0AA}"/>
              </a:ext>
            </a:extLst>
          </p:cNvPr>
          <p:cNvSpPr>
            <a:spLocks noGrp="1"/>
          </p:cNvSpPr>
          <p:nvPr>
            <p:ph idx="16" sz="quarter" type="body"/>
          </p:nvPr>
        </p:nvSpPr>
        <p:spPr>
          <a:xfrm>
            <a:off x="6319661" y="4363394"/>
            <a:ext cx="5627398" cy="369332"/>
          </a:xfrm>
        </p:spPr>
        <p:txBody>
          <a:bodyPr/>
          <a:lstStyle/>
          <a:p>
            <a:pPr lvl="0" indent="-457200" marL="457200"/>
            <a:r>
              <a:rPr lang="en-US" sz="1000" b="false" i="false" u="none">
                <a:solidFill>
                  <a:srgbClr val="000000"/>
                </a:solidFill>
                <a:latin typeface="Arial"/>
              </a:rPr>
              <a:t>National second prize of national open source software technology innovation competition for college students (ranking second, award rate: 2%)</a:t>
            </a:r>
          </a:p>
        </p:txBody>
      </p:sp>
      <p:sp>
        <p:nvSpPr>
          <p:cNvPr id="5" name="文本占位符 4">
            <a:extLst>
              <a:ext uri="{FF2B5EF4-FFF2-40B4-BE49-F238E27FC236}">
                <a16:creationId xmlns:a16="http://schemas.microsoft.com/office/drawing/2014/main" id="{DC0255A1-B5CC-406B-9666-A57A9B823072}"/>
              </a:ext>
            </a:extLst>
          </p:cNvPr>
          <p:cNvSpPr>
            <a:spLocks noGrp="1"/>
          </p:cNvSpPr>
          <p:nvPr>
            <p:ph idx="17" sz="quarter" type="body"/>
          </p:nvPr>
        </p:nvSpPr>
        <p:spPr>
          <a:xfrm>
            <a:off x="1219200" y="7110012"/>
            <a:ext cx="9220200" cy="369332"/>
          </a:xfrm>
        </p:spPr>
        <p:txBody>
          <a:bodyPr/>
          <a:lstStyle/>
          <a:p>
            <a:endParaRPr altLang="en-US" lang="zh-CN"/>
          </a:p>
        </p:txBody>
      </p:sp>
      <p:pic>
        <p:nvPicPr>
          <p:cNvPr id="7" name="图片 6">
            <a:extLst>
              <a:ext uri="{FF2B5EF4-FFF2-40B4-BE49-F238E27FC236}">
                <a16:creationId xmlns:a16="http://schemas.microsoft.com/office/drawing/2014/main" id="{19F39F4B-76FB-4381-8BDE-FC3CCFBE21B4}"/>
              </a:ext>
            </a:extLst>
          </p:cNvPr>
          <p:cNvPicPr>
            <a:picLocks noChangeAspect="1"/>
          </p:cNvPicPr>
          <p:nvPr/>
        </p:nvPicPr>
        <p:blipFill>
          <a:blip cstate="print" r:embed="rId3">
            <a:extLst>
              <a:ext uri="{28A0092B-C50C-407E-A947-70E740481C1C}">
                <a14:useLocalDpi xmlns:a14="http://schemas.microsoft.com/office/drawing/2010/main" val="0"/>
              </a:ext>
            </a:extLst>
          </a:blip>
          <a:stretch>
            <a:fillRect/>
          </a:stretch>
        </p:blipFill>
        <p:spPr>
          <a:xfrm>
            <a:off x="1011238" y="1663866"/>
            <a:ext cx="2230754" cy="1723874"/>
          </a:xfrm>
          <a:prstGeom prst="rect">
            <a:avLst/>
          </a:prstGeom>
        </p:spPr>
      </p:pic>
      <p:pic>
        <p:nvPicPr>
          <p:cNvPr id="9" name="图片 8">
            <a:extLst>
              <a:ext uri="{FF2B5EF4-FFF2-40B4-BE49-F238E27FC236}">
                <a16:creationId xmlns:a16="http://schemas.microsoft.com/office/drawing/2014/main" id="{55BBC8A4-6221-48C2-9729-35EE67E4194B}"/>
              </a:ext>
            </a:extLst>
          </p:cNvPr>
          <p:cNvPicPr>
            <a:picLocks noChangeAspect="1"/>
          </p:cNvPicPr>
          <p:nvPr/>
        </p:nvPicPr>
        <p:blipFill>
          <a:blip cstate="print" r:embed="rId4">
            <a:extLst>
              <a:ext uri="{28A0092B-C50C-407E-A947-70E740481C1C}">
                <a14:useLocalDpi xmlns:a14="http://schemas.microsoft.com/office/drawing/2010/main" val="0"/>
              </a:ext>
            </a:extLst>
          </a:blip>
          <a:stretch>
            <a:fillRect/>
          </a:stretch>
        </p:blipFill>
        <p:spPr>
          <a:xfrm>
            <a:off x="3799061" y="1774650"/>
            <a:ext cx="2168546" cy="1502306"/>
          </a:xfrm>
          <a:prstGeom prst="rect">
            <a:avLst/>
          </a:prstGeom>
        </p:spPr>
      </p:pic>
      <p:pic>
        <p:nvPicPr>
          <p:cNvPr id="11" name="图片 10">
            <a:extLst>
              <a:ext uri="{FF2B5EF4-FFF2-40B4-BE49-F238E27FC236}">
                <a16:creationId xmlns:a16="http://schemas.microsoft.com/office/drawing/2014/main" id="{97579EBC-580A-4717-92D3-77C3EC3873BF}"/>
              </a:ext>
            </a:extLst>
          </p:cNvPr>
          <p:cNvPicPr>
            <a:picLocks noChangeAspect="1"/>
          </p:cNvPicPr>
          <p:nvPr/>
        </p:nvPicPr>
        <p:blipFill>
          <a:blip cstate="print" r:embed="rId5">
            <a:extLst>
              <a:ext uri="{28A0092B-C50C-407E-A947-70E740481C1C}">
                <a14:useLocalDpi xmlns:a14="http://schemas.microsoft.com/office/drawing/2010/main" val="0"/>
              </a:ext>
            </a:extLst>
          </a:blip>
          <a:stretch>
            <a:fillRect/>
          </a:stretch>
        </p:blipFill>
        <p:spPr>
          <a:xfrm>
            <a:off x="1011238" y="3485722"/>
            <a:ext cx="2180412" cy="1530739"/>
          </a:xfrm>
          <a:prstGeom prst="rect">
            <a:avLst/>
          </a:prstGeom>
        </p:spPr>
      </p:pic>
      <p:pic>
        <p:nvPicPr>
          <p:cNvPr id="14" name="图片 13">
            <a:extLst>
              <a:ext uri="{FF2B5EF4-FFF2-40B4-BE49-F238E27FC236}">
                <a16:creationId xmlns:a16="http://schemas.microsoft.com/office/drawing/2014/main" id="{FE275810-89E9-4FC6-B620-33A7959870F1}"/>
              </a:ext>
            </a:extLst>
          </p:cNvPr>
          <p:cNvPicPr>
            <a:picLocks noChangeAspect="1"/>
          </p:cNvPicPr>
          <p:nvPr/>
        </p:nvPicPr>
        <p:blipFill rotWithShape="1">
          <a:blip cstate="print" r:embed="rId6">
            <a:extLst>
              <a:ext uri="{28A0092B-C50C-407E-A947-70E740481C1C}">
                <a14:useLocalDpi xmlns:a14="http://schemas.microsoft.com/office/drawing/2010/main" val="0"/>
              </a:ext>
            </a:extLst>
          </a:blip>
          <a:srcRect b="6666" l="2849" r="4421" t="6666"/>
          <a:stretch/>
        </p:blipFill>
        <p:spPr>
          <a:xfrm>
            <a:off x="9200322" y="1049363"/>
            <a:ext cx="1846722" cy="2441428"/>
          </a:xfrm>
          <a:prstGeom prst="rect">
            <a:avLst/>
          </a:prstGeom>
        </p:spPr>
      </p:pic>
      <p:pic>
        <p:nvPicPr>
          <p:cNvPr id="16" name="图片 15">
            <a:extLst>
              <a:ext uri="{FF2B5EF4-FFF2-40B4-BE49-F238E27FC236}">
                <a16:creationId xmlns:a16="http://schemas.microsoft.com/office/drawing/2014/main" id="{B181024D-9606-4B71-BEDD-F17AFEC26EAF}"/>
              </a:ext>
            </a:extLst>
          </p:cNvPr>
          <p:cNvPicPr>
            <a:picLocks noChangeAspect="1"/>
          </p:cNvPicPr>
          <p:nvPr/>
        </p:nvPicPr>
        <p:blipFill>
          <a:blip cstate="print" r:embed="rId7">
            <a:extLst>
              <a:ext uri="{28A0092B-C50C-407E-A947-70E740481C1C}">
                <a14:useLocalDpi xmlns:a14="http://schemas.microsoft.com/office/drawing/2010/main" val="0"/>
              </a:ext>
            </a:extLst>
          </a:blip>
          <a:stretch>
            <a:fillRect/>
          </a:stretch>
        </p:blipFill>
        <p:spPr>
          <a:xfrm>
            <a:off x="6560842" y="1039501"/>
            <a:ext cx="1846723" cy="2461152"/>
          </a:xfrm>
          <a:prstGeom prst="rect">
            <a:avLst/>
          </a:prstGeom>
        </p:spPr>
      </p:pic>
      <p:pic>
        <p:nvPicPr>
          <p:cNvPr id="18" name="图片 17">
            <a:extLst>
              <a:ext uri="{FF2B5EF4-FFF2-40B4-BE49-F238E27FC236}">
                <a16:creationId xmlns:a16="http://schemas.microsoft.com/office/drawing/2014/main" id="{2E23EA58-12F7-4BE5-87F4-1FE1C7B9FBF6}"/>
              </a:ext>
            </a:extLst>
          </p:cNvPr>
          <p:cNvPicPr>
            <a:picLocks noChangeAspect="1"/>
          </p:cNvPicPr>
          <p:nvPr/>
        </p:nvPicPr>
        <p:blipFill>
          <a:blip cstate="print" r:embed="rId8">
            <a:extLst>
              <a:ext uri="{28A0092B-C50C-407E-A947-70E740481C1C}">
                <a14:useLocalDpi xmlns:a14="http://schemas.microsoft.com/office/drawing/2010/main" val="0"/>
              </a:ext>
            </a:extLst>
          </a:blip>
          <a:stretch>
            <a:fillRect/>
          </a:stretch>
        </p:blipFill>
        <p:spPr>
          <a:xfrm>
            <a:off x="3799062" y="3459925"/>
            <a:ext cx="2168547" cy="1530739"/>
          </a:xfrm>
          <a:prstGeom prst="rect">
            <a:avLst/>
          </a:prstGeom>
        </p:spPr>
      </p:pic>
      <p:sp>
        <p:nvSpPr>
          <p:cNvPr id="19" name="文本占位符 3">
            <a:extLst>
              <a:ext uri="{FF2B5EF4-FFF2-40B4-BE49-F238E27FC236}">
                <a16:creationId xmlns:a16="http://schemas.microsoft.com/office/drawing/2014/main" id="{26AB71BF-C995-48AB-969F-BD9D50919398}"/>
              </a:ext>
            </a:extLst>
          </p:cNvPr>
          <p:cNvSpPr txBox="1">
            <a:spLocks/>
          </p:cNvSpPr>
          <p:nvPr/>
        </p:nvSpPr>
        <p:spPr>
          <a:xfrm>
            <a:off x="6319661" y="6014811"/>
            <a:ext cx="6017864" cy="239145"/>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000" b="false" i="false" u="none">
                <a:solidFill>
                  <a:srgbClr val="000000"/>
                </a:solidFill>
                <a:latin typeface="Arial"/>
              </a:rPr>
              <a:t>Apmcm Asia Pacific University Mathematical Modeling Competition international second prize (ranking first, award rate: 10%)</a:t>
            </a:r>
          </a:p>
        </p:txBody>
      </p:sp>
      <p:sp>
        <p:nvSpPr>
          <p:cNvPr id="20" name="文本占位符 3">
            <a:extLst>
              <a:ext uri="{FF2B5EF4-FFF2-40B4-BE49-F238E27FC236}">
                <a16:creationId xmlns:a16="http://schemas.microsoft.com/office/drawing/2014/main" id="{F52370F0-6415-4CE7-A5D3-09F97B3314E2}"/>
              </a:ext>
            </a:extLst>
          </p:cNvPr>
          <p:cNvSpPr txBox="1">
            <a:spLocks/>
          </p:cNvSpPr>
          <p:nvPr/>
        </p:nvSpPr>
        <p:spPr>
          <a:xfrm>
            <a:off x="957137" y="5190605"/>
            <a:ext cx="5362524" cy="239145"/>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000" b="false" i="false" u="none">
                <a:solidFill>
                  <a:srgbClr val="000000"/>
                </a:solidFill>
                <a:latin typeface="Arial"/>
              </a:rPr>
              <a:t>Second prize of national software and information technology competition of Blue Bridge Cup (ranking first, award rate: 7%)</a:t>
            </a:r>
          </a:p>
        </p:txBody>
      </p:sp>
      <p:sp>
        <p:nvSpPr>
          <p:cNvPr id="21" name="文本占位符 3">
            <a:extLst>
              <a:ext uri="{FF2B5EF4-FFF2-40B4-BE49-F238E27FC236}">
                <a16:creationId xmlns:a16="http://schemas.microsoft.com/office/drawing/2014/main" id="{F61FDAB2-2783-49ED-BADC-44C4EF6F4F5D}"/>
              </a:ext>
            </a:extLst>
          </p:cNvPr>
          <p:cNvSpPr txBox="1">
            <a:spLocks/>
          </p:cNvSpPr>
          <p:nvPr/>
        </p:nvSpPr>
        <p:spPr>
          <a:xfrm>
            <a:off x="957137" y="6030695"/>
            <a:ext cx="5138863" cy="368661"/>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100" b="false" i="false" u="none">
                <a:solidFill>
                  <a:srgbClr val="000000"/>
                </a:solidFill>
                <a:latin typeface="Arial"/>
              </a:rPr>
              <a:t>National computer technology and software professional software designer</a:t>
            </a:r>
          </a:p>
        </p:txBody>
      </p:sp>
      <p:sp>
        <p:nvSpPr>
          <p:cNvPr id="22" name="文本占位符 3">
            <a:extLst>
              <a:ext uri="{FF2B5EF4-FFF2-40B4-BE49-F238E27FC236}">
                <a16:creationId xmlns:a16="http://schemas.microsoft.com/office/drawing/2014/main" id="{FC8C1BD6-B917-43F9-8DD0-3D244B4A2488}"/>
              </a:ext>
            </a:extLst>
          </p:cNvPr>
          <p:cNvSpPr txBox="1">
            <a:spLocks/>
          </p:cNvSpPr>
          <p:nvPr/>
        </p:nvSpPr>
        <p:spPr>
          <a:xfrm>
            <a:off x="6319661" y="5204237"/>
            <a:ext cx="6017864" cy="239145"/>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000" b="false" i="false" u="none">
                <a:solidFill>
                  <a:srgbClr val="000000"/>
                </a:solidFill>
                <a:latin typeface="Arial"/>
              </a:rPr>
              <a:t>Third prize of China Computer Design Competition (ranking first, award rate: 7%)</a:t>
            </a:r>
          </a:p>
        </p:txBody>
      </p:sp>
    </p:spTree>
    <p:extLst>
      <p:ext uri="{BB962C8B-B14F-4D97-AF65-F5344CB8AC3E}">
        <p14:creationId xmlns:p14="http://schemas.microsoft.com/office/powerpoint/2010/main" val="3765480526"/>
      </p:ext>
    </p:extLst>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4853634"/>
      </p:ext>
    </p:extLst>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C421F51-C68D-4E4C-B0DE-0A3B7924519B}"/>
              </a:ext>
            </a:extLst>
          </p:cNvPr>
          <p:cNvSpPr>
            <a:spLocks noGrp="1"/>
          </p:cNvSpPr>
          <p:nvPr>
            <p:ph idx="13" sz="quarter" type="body"/>
          </p:nvPr>
        </p:nvSpPr>
        <p:spPr>
          <a:xfrm>
            <a:off x="6477000" y="2062080"/>
            <a:ext cx="4419600" cy="492124"/>
          </a:xfrm>
        </p:spPr>
        <p:txBody>
          <a:bodyPr/>
          <a:lstStyle/>
          <a:p>
            <a:pPr lvl="0" indent="-457200" marL="457200"/>
            <a:r>
              <a:rPr lang="en-US" sz="1800" b="false" i="false" u="none">
                <a:solidFill>
                  <a:srgbClr val="000000"/>
                </a:solidFill>
                <a:latin typeface="Arial"/>
              </a:rPr>
              <a:t>Play basketball and keep fit every week;</a:t>
            </a:r>
          </a:p>
        </p:txBody>
      </p:sp>
      <p:sp>
        <p:nvSpPr>
          <p:cNvPr id="3" name="标题 2">
            <a:extLst>
              <a:ext uri="{FF2B5EF4-FFF2-40B4-BE49-F238E27FC236}">
                <a16:creationId xmlns:a16="http://schemas.microsoft.com/office/drawing/2014/main" id="{D0C895F1-E2AF-45E5-A851-8237A86E7C99}"/>
              </a:ext>
            </a:extLst>
          </p:cNvPr>
          <p:cNvSpPr>
            <a:spLocks noGrp="1"/>
          </p:cNvSpPr>
          <p:nvPr>
            <p:ph type="title"/>
          </p:nvPr>
        </p:nvSpPr>
        <p:spPr/>
        <p:txBody>
          <a:bodyPr/>
          <a:lstStyle/>
          <a:p>
            <a:pPr lvl="0"/>
            <a:r>
              <a:rPr lang="en-US" sz="2800" b="false" i="false" u="none">
                <a:solidFill>
                  <a:srgbClr val="000000"/>
                </a:solidFill>
                <a:latin typeface="Arial"/>
              </a:rPr>
              <a:t>hobby</a:t>
            </a:r>
          </a:p>
        </p:txBody>
      </p:sp>
      <p:sp>
        <p:nvSpPr>
          <p:cNvPr id="4" name="文本占位符 3">
            <a:extLst>
              <a:ext uri="{FF2B5EF4-FFF2-40B4-BE49-F238E27FC236}">
                <a16:creationId xmlns:a16="http://schemas.microsoft.com/office/drawing/2014/main" id="{C5EADC33-FAE1-4CD2-9E5A-B536750CC32C}"/>
              </a:ext>
            </a:extLst>
          </p:cNvPr>
          <p:cNvSpPr>
            <a:spLocks noGrp="1"/>
          </p:cNvSpPr>
          <p:nvPr>
            <p:ph idx="16" sz="quarter" type="body"/>
          </p:nvPr>
        </p:nvSpPr>
        <p:spPr>
          <a:xfrm>
            <a:off x="6477000" y="2893690"/>
            <a:ext cx="5029200" cy="369332"/>
          </a:xfrm>
        </p:spPr>
        <p:txBody>
          <a:bodyPr/>
          <a:lstStyle/>
          <a:p>
            <a:pPr lvl="0" indent="-457200" marL="457200"/>
            <a:r>
              <a:rPr lang="en-US" sz="1500" b="false" i="false" u="none">
                <a:solidFill>
                  <a:srgbClr val="000000"/>
                </a:solidFill>
                <a:latin typeface="Arial"/>
              </a:rPr>
              <a:t>Set goals and make plans for yourself;</a:t>
            </a:r>
          </a:p>
        </p:txBody>
      </p:sp>
      <p:sp>
        <p:nvSpPr>
          <p:cNvPr id="5" name="文本占位符 4">
            <a:extLst>
              <a:ext uri="{FF2B5EF4-FFF2-40B4-BE49-F238E27FC236}">
                <a16:creationId xmlns:a16="http://schemas.microsoft.com/office/drawing/2014/main" id="{343AB679-0143-42AD-93E6-45AA158DB677}"/>
              </a:ext>
            </a:extLst>
          </p:cNvPr>
          <p:cNvSpPr>
            <a:spLocks noGrp="1"/>
          </p:cNvSpPr>
          <p:nvPr>
            <p:ph idx="17" sz="quarter" type="body"/>
          </p:nvPr>
        </p:nvSpPr>
        <p:spPr>
          <a:xfrm>
            <a:off x="6482080" y="3782613"/>
            <a:ext cx="5029200" cy="369332"/>
          </a:xfrm>
        </p:spPr>
        <p:txBody>
          <a:bodyPr/>
          <a:lstStyle/>
          <a:p>
            <a:pPr lvl="0" indent="-457200" marL="457200"/>
            <a:r>
              <a:rPr lang="en-US" sz="1000" b="false" i="false" u="none">
                <a:solidFill>
                  <a:srgbClr val="000000"/>
                </a:solidFill>
                <a:latin typeface="Arial"/>
              </a:rPr>
              <a:t>I was obsessed with reading literature and doing experiments; I had the experience of sudden imagination in the middle of the night, getting up and running the next morning.</a:t>
            </a:r>
          </a:p>
        </p:txBody>
      </p:sp>
      <p:pic>
        <p:nvPicPr>
          <p:cNvPr id="7" name="图片 6">
            <a:extLst>
              <a:ext uri="{FF2B5EF4-FFF2-40B4-BE49-F238E27FC236}">
                <a16:creationId xmlns:a16="http://schemas.microsoft.com/office/drawing/2014/main" id="{59C68FA3-FE8E-446D-A61F-9EB6B42A6DB6}"/>
              </a:ext>
            </a:extLst>
          </p:cNvPr>
          <p:cNvPicPr>
            <a:picLocks noChangeAspect="1"/>
          </p:cNvPicPr>
          <p:nvPr/>
        </p:nvPicPr>
        <p:blipFill>
          <a:blip r:embed="rId2"/>
          <a:stretch>
            <a:fillRect/>
          </a:stretch>
        </p:blipFill>
        <p:spPr>
          <a:xfrm>
            <a:off x="7010400" y="5181600"/>
            <a:ext cx="2187434" cy="1320209"/>
          </a:xfrm>
          <a:prstGeom prst="rect">
            <a:avLst/>
          </a:prstGeom>
        </p:spPr>
      </p:pic>
      <p:pic>
        <p:nvPicPr>
          <p:cNvPr id="10" name="图片 9">
            <a:extLst>
              <a:ext uri="{FF2B5EF4-FFF2-40B4-BE49-F238E27FC236}">
                <a16:creationId xmlns:a16="http://schemas.microsoft.com/office/drawing/2014/main" id="{9AC88D2F-BDA3-40CB-9782-D5A8075A00D4}"/>
              </a:ext>
            </a:extLst>
          </p:cNvPr>
          <p:cNvPicPr>
            <a:picLocks noChangeAspect="1"/>
          </p:cNvPicPr>
          <p:nvPr/>
        </p:nvPicPr>
        <p:blipFill>
          <a:blip cstate="print" r:embed="rId3">
            <a:extLst>
              <a:ext uri="{28A0092B-C50C-407E-A947-70E740481C1C}">
                <a14:useLocalDpi xmlns:a14="http://schemas.microsoft.com/office/drawing/2010/main" val="0"/>
              </a:ext>
            </a:extLst>
          </a:blip>
          <a:stretch>
            <a:fillRect/>
          </a:stretch>
        </p:blipFill>
        <p:spPr>
          <a:xfrm>
            <a:off x="990600" y="1711325"/>
            <a:ext cx="4876800" cy="4876800"/>
          </a:xfrm>
          <a:prstGeom prst="rect">
            <a:avLst/>
          </a:prstGeom>
        </p:spPr>
      </p:pic>
    </p:spTree>
    <p:extLst>
      <p:ext uri="{BB962C8B-B14F-4D97-AF65-F5344CB8AC3E}">
        <p14:creationId xmlns:p14="http://schemas.microsoft.com/office/powerpoint/2010/main" val="3228987433"/>
      </p:ext>
    </p:extLst>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5696315"/>
      </p:ext>
    </p:extLst>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4AD9723-89D8-4A49-A67A-54441228F69B}"/>
              </a:ext>
            </a:extLst>
          </p:cNvPr>
          <p:cNvSpPr>
            <a:spLocks noGrp="1"/>
          </p:cNvSpPr>
          <p:nvPr>
            <p:ph idx="13" sz="quarter" type="body"/>
          </p:nvPr>
        </p:nvSpPr>
        <p:spPr>
          <a:xfrm>
            <a:off x="1066800" y="2293929"/>
            <a:ext cx="10058400" cy="492125"/>
          </a:xfrm>
        </p:spPr>
        <p:txBody>
          <a:bodyPr/>
          <a:lstStyle/>
          <a:p>
            <a:pPr lvl="0" indent="-457200" marL="457200"/>
            <a:r>
              <a:rPr lang="en-US" sz="2200" b="false" i="false" u="none">
                <a:solidFill>
                  <a:srgbClr val="000000"/>
                </a:solidFill>
                <a:latin typeface="Arial"/>
              </a:rPr>
              <a:t>1. Work in machine learning and data mining.</a:t>
            </a:r>
          </a:p>
        </p:txBody>
      </p:sp>
      <p:sp>
        <p:nvSpPr>
          <p:cNvPr id="3" name="标题 2">
            <a:extLst>
              <a:ext uri="{FF2B5EF4-FFF2-40B4-BE49-F238E27FC236}">
                <a16:creationId xmlns:a16="http://schemas.microsoft.com/office/drawing/2014/main" id="{B01F9ED5-E132-4518-8EA3-2F47DA4FC633}"/>
              </a:ext>
            </a:extLst>
          </p:cNvPr>
          <p:cNvSpPr>
            <a:spLocks noGrp="1"/>
          </p:cNvSpPr>
          <p:nvPr>
            <p:ph type="title"/>
          </p:nvPr>
        </p:nvSpPr>
        <p:spPr/>
        <p:txBody>
          <a:bodyPr/>
          <a:lstStyle/>
          <a:p>
            <a:pPr lvl="0"/>
            <a:r>
              <a:rPr lang="en-US" sz="2800" b="false" i="false" u="none">
                <a:solidFill>
                  <a:srgbClr val="000000"/>
                </a:solidFill>
                <a:latin typeface="Arial"/>
              </a:rPr>
              <a:t>Future work plan</a:t>
            </a:r>
          </a:p>
        </p:txBody>
      </p:sp>
      <p:sp>
        <p:nvSpPr>
          <p:cNvPr id="6" name="文本占位符 3">
            <a:extLst>
              <a:ext uri="{FF2B5EF4-FFF2-40B4-BE49-F238E27FC236}">
                <a16:creationId xmlns:a16="http://schemas.microsoft.com/office/drawing/2014/main" id="{158B0A6C-D556-48B4-888C-9EF1BFEC83D2}"/>
              </a:ext>
            </a:extLst>
          </p:cNvPr>
          <p:cNvSpPr txBox="1">
            <a:spLocks/>
          </p:cNvSpPr>
          <p:nvPr/>
        </p:nvSpPr>
        <p:spPr>
          <a:xfrm>
            <a:off x="1056640" y="3368658"/>
            <a:ext cx="9829800" cy="369332"/>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500" b="false" i="false" u="none">
                <a:solidFill>
                  <a:srgbClr val="000000"/>
                </a:solidFill>
                <a:latin typeface="Arial"/>
              </a:rPr>
              <a:t>2. I know that my ability is still lacking, but my heart of learning is urgent and powerful!</a:t>
            </a:r>
          </a:p>
        </p:txBody>
      </p:sp>
      <p:sp>
        <p:nvSpPr>
          <p:cNvPr id="7" name="文本占位符 3">
            <a:extLst>
              <a:ext uri="{FF2B5EF4-FFF2-40B4-BE49-F238E27FC236}">
                <a16:creationId xmlns:a16="http://schemas.microsoft.com/office/drawing/2014/main" id="{B573A9EC-1255-420A-8F3D-8D28D84BBDC8}"/>
              </a:ext>
            </a:extLst>
          </p:cNvPr>
          <p:cNvSpPr txBox="1">
            <a:spLocks/>
          </p:cNvSpPr>
          <p:nvPr/>
        </p:nvSpPr>
        <p:spPr>
          <a:xfrm>
            <a:off x="1066800" y="4383636"/>
            <a:ext cx="10972800" cy="369332"/>
          </a:xfrm>
          <a:prstGeom prst="rect">
            <a:avLst/>
          </a:prstGeom>
        </p:spPr>
        <p:txBody>
          <a:bodyPr/>
          <a:lstStyle>
            <a:lvl1pPr indent="-457200" marL="457200">
              <a:buFont charset="0" panose="020B0604020202020204" pitchFamily="34" typeface="Arial"/>
              <a:buChar char="•"/>
              <a:defRPr baseline="0" sz="2400">
                <a:latin charset="0" panose="020B0604020202020204" pitchFamily="34" typeface="Arial"/>
                <a:ea typeface="+mn-ea"/>
                <a:cs charset="0" panose="020B0604020202020204" pitchFamily="34" typeface="Arial"/>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457200" marL="457200"/>
            <a:r>
              <a:rPr lang="en-US" sz="1200" b="false" i="false" u="none">
                <a:solidFill>
                  <a:srgbClr val="000000"/>
                </a:solidFill>
                <a:latin typeface="Arial"/>
              </a:rPr>
              <a:t>3. NJU is my ideal place for further study!I hope I can get the teacher's guidance, learn more and publish a really valuable article during my graduate study!</a:t>
            </a:r>
          </a:p>
        </p:txBody>
      </p:sp>
    </p:spTree>
    <p:extLst>
      <p:ext uri="{BB962C8B-B14F-4D97-AF65-F5344CB8AC3E}">
        <p14:creationId xmlns:p14="http://schemas.microsoft.com/office/powerpoint/2010/main" val="3790014854"/>
      </p:ext>
    </p:extLst>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75E7A5F-8A78-41DB-8D07-EB002519819C}"/>
              </a:ext>
            </a:extLst>
          </p:cNvPr>
          <p:cNvSpPr>
            <a:spLocks noGrp="1"/>
          </p:cNvSpPr>
          <p:nvPr>
            <p:ph idx="13" sz="quarter" type="body"/>
          </p:nvPr>
        </p:nvSpPr>
        <p:spPr>
          <a:xfrm>
            <a:off x="1066800" y="1892932"/>
            <a:ext cx="9677400" cy="429457"/>
          </a:xfrm>
        </p:spPr>
        <p:txBody>
          <a:bodyPr/>
          <a:lstStyle/>
          <a:p>
            <a:pPr lvl="0" indent="-457200" marL="457200"/>
            <a:r>
              <a:rPr lang="en-US" sz="1800" b="false" i="false" u="none">
                <a:solidFill>
                  <a:srgbClr val="000000"/>
                </a:solidFill>
                <a:latin typeface="Arial"/>
              </a:rPr>
              <a:t>1. Learning: I will seriously study professional courses and improve my knowledge structure.</a:t>
            </a:r>
          </a:p>
        </p:txBody>
      </p:sp>
      <p:sp>
        <p:nvSpPr>
          <p:cNvPr id="3" name="标题 2">
            <a:extLst>
              <a:ext uri="{FF2B5EF4-FFF2-40B4-BE49-F238E27FC236}">
                <a16:creationId xmlns:a16="http://schemas.microsoft.com/office/drawing/2014/main" id="{9F3D93AB-281C-4F20-A190-F221A4CDD0E5}"/>
              </a:ext>
            </a:extLst>
          </p:cNvPr>
          <p:cNvSpPr>
            <a:spLocks noGrp="1"/>
          </p:cNvSpPr>
          <p:nvPr>
            <p:ph type="title"/>
          </p:nvPr>
        </p:nvSpPr>
        <p:spPr/>
        <p:txBody>
          <a:bodyPr/>
          <a:lstStyle/>
          <a:p>
            <a:pPr lvl="0"/>
            <a:r>
              <a:rPr lang="en-US" sz="2600" b="false" i="false" u="none">
                <a:solidFill>
                  <a:srgbClr val="000000"/>
                </a:solidFill>
                <a:latin typeface="Arial"/>
              </a:rPr>
              <a:t>Graduate stage arrangement</a:t>
            </a:r>
          </a:p>
        </p:txBody>
      </p:sp>
      <p:sp>
        <p:nvSpPr>
          <p:cNvPr id="4" name="文本占位符 3">
            <a:extLst>
              <a:ext uri="{FF2B5EF4-FFF2-40B4-BE49-F238E27FC236}">
                <a16:creationId xmlns:a16="http://schemas.microsoft.com/office/drawing/2014/main" id="{F324F4F7-0BF4-4E8D-89F9-7007DDABE0B9}"/>
              </a:ext>
            </a:extLst>
          </p:cNvPr>
          <p:cNvSpPr>
            <a:spLocks noGrp="1"/>
          </p:cNvSpPr>
          <p:nvPr>
            <p:ph idx="16" sz="quarter" type="body"/>
          </p:nvPr>
        </p:nvSpPr>
        <p:spPr>
          <a:xfrm>
            <a:off x="1041400" y="2873331"/>
            <a:ext cx="9702800" cy="429459"/>
          </a:xfrm>
        </p:spPr>
        <p:txBody>
          <a:bodyPr/>
          <a:lstStyle/>
          <a:p>
            <a:pPr lvl="0" indent="-457200" marL="457200"/>
            <a:r>
              <a:rPr lang="en-US" sz="1700" b="false" i="false" u="none">
                <a:solidFill>
                  <a:srgbClr val="000000"/>
                </a:solidFill>
                <a:latin typeface="Arial"/>
              </a:rPr>
              <a:t>2. English: will not relax English learning, professional literature reading, foreign journal reading.</a:t>
            </a:r>
          </a:p>
        </p:txBody>
      </p:sp>
      <p:sp>
        <p:nvSpPr>
          <p:cNvPr id="5" name="文本占位符 4">
            <a:extLst>
              <a:ext uri="{FF2B5EF4-FFF2-40B4-BE49-F238E27FC236}">
                <a16:creationId xmlns:a16="http://schemas.microsoft.com/office/drawing/2014/main" id="{2A20DB8E-1AEC-42A6-99E0-C82EB19EA5CC}"/>
              </a:ext>
            </a:extLst>
          </p:cNvPr>
          <p:cNvSpPr>
            <a:spLocks noGrp="1"/>
          </p:cNvSpPr>
          <p:nvPr>
            <p:ph idx="17" sz="quarter" type="body"/>
          </p:nvPr>
        </p:nvSpPr>
        <p:spPr>
          <a:xfrm>
            <a:off x="1041400" y="3853731"/>
            <a:ext cx="9855200" cy="369332"/>
          </a:xfrm>
        </p:spPr>
        <p:txBody>
          <a:bodyPr/>
          <a:lstStyle/>
          <a:p>
            <a:pPr lvl="0" indent="-457200" marL="457200"/>
            <a:r>
              <a:rPr lang="en-US" sz="1000" b="false" i="false" u="none">
                <a:solidFill>
                  <a:srgbClr val="000000"/>
                </a:solidFill>
                <a:latin typeface="Arial"/>
              </a:rPr>
              <a:t>3. Scientific research: 1) first of all, we should learn to write standard papers, communicate with teachers and senior brothers and sisters, learn from them, and help teachers to complete scientific research tasks.2) Usually read more literature, work harder in the field of machine learning that you are interested in, actively participate in the research projects of the tutor, try to put forward measures, and strive to publish real valuable articles in top conferences or journals.</a:t>
            </a:r>
          </a:p>
        </p:txBody>
      </p:sp>
    </p:spTree>
    <p:extLst>
      <p:ext uri="{BB962C8B-B14F-4D97-AF65-F5344CB8AC3E}">
        <p14:creationId xmlns:p14="http://schemas.microsoft.com/office/powerpoint/2010/main" val="1382101708"/>
      </p:ext>
    </p:extLst>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799323"/>
      </p:ext>
    </p:extLst>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956B44-D5E8-437E-B24D-3AE0463E4452}"/>
              </a:ext>
            </a:extLst>
          </p:cNvPr>
          <p:cNvSpPr>
            <a:spLocks noGrp="1"/>
          </p:cNvSpPr>
          <p:nvPr>
            <p:ph type="ctrTitle"/>
          </p:nvPr>
        </p:nvSpPr>
        <p:spPr>
          <a:xfrm>
            <a:off x="4191000" y="3013501"/>
            <a:ext cx="7007860" cy="830997"/>
          </a:xfrm>
        </p:spPr>
        <p:txBody>
          <a:bodyPr/>
          <a:lstStyle/>
          <a:p>
            <a:r>
              <a:rPr altLang="zh-CN" dirty="0" lang="en-US"/>
              <a:t>Thank you</a:t>
            </a:r>
            <a:endParaRPr altLang="en-US" dirty="0" lang="zh-CN"/>
          </a:p>
        </p:txBody>
      </p:sp>
      <p:sp>
        <p:nvSpPr>
          <p:cNvPr id="3" name="副标题 2">
            <a:extLst>
              <a:ext uri="{FF2B5EF4-FFF2-40B4-BE49-F238E27FC236}">
                <a16:creationId xmlns:a16="http://schemas.microsoft.com/office/drawing/2014/main" id="{E6631031-097D-4EDF-9392-EBB6469A8C99}"/>
              </a:ext>
            </a:extLst>
          </p:cNvPr>
          <p:cNvSpPr>
            <a:spLocks noGrp="1"/>
          </p:cNvSpPr>
          <p:nvPr>
            <p:ph idx="4" type="subTitle"/>
          </p:nvPr>
        </p:nvSpPr>
        <p:spPr>
          <a:xfrm>
            <a:off x="5410200" y="4191000"/>
            <a:ext cx="3901440" cy="430887"/>
          </a:xfrm>
        </p:spPr>
        <p:txBody>
          <a:bodyPr/>
          <a:lstStyle/>
          <a:p>
            <a:r>
              <a:rPr altLang="zh-CN" dirty="0" lang="en-US"/>
              <a:t>q &amp; a</a:t>
            </a:r>
            <a:endParaRPr altLang="en-US" dirty="0" lang="zh-CN"/>
          </a:p>
        </p:txBody>
      </p:sp>
    </p:spTree>
    <p:extLst>
      <p:ext uri="{BB962C8B-B14F-4D97-AF65-F5344CB8AC3E}">
        <p14:creationId xmlns:p14="http://schemas.microsoft.com/office/powerpoint/2010/main" val="1087456922"/>
      </p:ext>
    </p:extLst>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3183780"/>
      </p:ext>
    </p:extLst>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5C7D97-B1BD-466C-8E6B-3AC28FCA3249}"/>
              </a:ext>
            </a:extLst>
          </p:cNvPr>
          <p:cNvSpPr>
            <a:spLocks noGrp="1"/>
          </p:cNvSpPr>
          <p:nvPr>
            <p:ph idx="13" sz="quarter" type="body"/>
          </p:nvPr>
        </p:nvSpPr>
        <p:spPr/>
        <p:txBody>
          <a:bodyPr/>
          <a:lstStyle/>
          <a:p>
            <a:pPr lvl="0" indent="-457200" marL="457200"/>
            <a:r>
              <a:rPr lang="en-US" sz="1500" b="false" i="false" u="none">
                <a:solidFill>
                  <a:srgbClr val="000000"/>
                </a:solidFill>
                <a:latin typeface="Arial"/>
              </a:rPr>
              <a:t>1. The programming courses are 92 points, familiar with Python and C + +.</a:t>
            </a:r>
          </a:p>
        </p:txBody>
      </p:sp>
      <p:sp>
        <p:nvSpPr>
          <p:cNvPr id="3" name="标题 2">
            <a:extLst>
              <a:ext uri="{FF2B5EF4-FFF2-40B4-BE49-F238E27FC236}">
                <a16:creationId xmlns:a16="http://schemas.microsoft.com/office/drawing/2014/main" id="{B69BAF27-920C-42AA-BBE3-0FF223704889}"/>
              </a:ext>
            </a:extLst>
          </p:cNvPr>
          <p:cNvSpPr>
            <a:spLocks noGrp="1"/>
          </p:cNvSpPr>
          <p:nvPr>
            <p:ph type="title"/>
          </p:nvPr>
        </p:nvSpPr>
        <p:spPr/>
        <p:txBody>
          <a:bodyPr/>
          <a:lstStyle/>
          <a:p>
            <a:pPr lvl="0"/>
            <a:r>
              <a:rPr lang="en-US" sz="2800" b="false" i="false" u="none">
                <a:solidFill>
                  <a:srgbClr val="000000"/>
                </a:solidFill>
                <a:latin typeface="Arial"/>
              </a:rPr>
              <a:t>academic record</a:t>
            </a:r>
          </a:p>
        </p:txBody>
      </p:sp>
      <p:sp>
        <p:nvSpPr>
          <p:cNvPr id="4" name="文本占位符 3">
            <a:extLst>
              <a:ext uri="{FF2B5EF4-FFF2-40B4-BE49-F238E27FC236}">
                <a16:creationId xmlns:a16="http://schemas.microsoft.com/office/drawing/2014/main" id="{7B75CF2E-B2B3-48A8-9F4B-8096F5D96C69}"/>
              </a:ext>
            </a:extLst>
          </p:cNvPr>
          <p:cNvSpPr>
            <a:spLocks noGrp="1"/>
          </p:cNvSpPr>
          <p:nvPr>
            <p:ph idx="16" sz="quarter" type="body"/>
          </p:nvPr>
        </p:nvSpPr>
        <p:spPr>
          <a:xfrm>
            <a:off x="1071880" y="3734055"/>
            <a:ext cx="10129520" cy="492125"/>
          </a:xfrm>
        </p:spPr>
        <p:txBody>
          <a:bodyPr/>
          <a:lstStyle/>
          <a:p>
            <a:pPr lvl="0" indent="-457200" marL="457200"/>
            <a:r>
              <a:rPr lang="en-US" sz="1400" b="false" i="false" u="none">
                <a:solidFill>
                  <a:srgbClr val="000000"/>
                </a:solidFill>
                <a:latin typeface="Arial"/>
              </a:rPr>
              <a:t>3. In leetcode and POJ, more than 500 questions are written, and blogs are often written; programming and ability are better.</a:t>
            </a:r>
          </a:p>
        </p:txBody>
      </p:sp>
      <p:sp>
        <p:nvSpPr>
          <p:cNvPr id="5" name="文本占位符 4">
            <a:extLst>
              <a:ext uri="{FF2B5EF4-FFF2-40B4-BE49-F238E27FC236}">
                <a16:creationId xmlns:a16="http://schemas.microsoft.com/office/drawing/2014/main" id="{D37273CF-C380-4C2F-BB85-50A26C585A05}"/>
              </a:ext>
            </a:extLst>
          </p:cNvPr>
          <p:cNvSpPr>
            <a:spLocks noGrp="1"/>
          </p:cNvSpPr>
          <p:nvPr>
            <p:ph idx="17" sz="quarter" type="body"/>
          </p:nvPr>
        </p:nvSpPr>
        <p:spPr>
          <a:xfrm>
            <a:off x="1066800" y="3058287"/>
            <a:ext cx="9220200" cy="369332"/>
          </a:xfrm>
        </p:spPr>
        <p:txBody>
          <a:bodyPr/>
          <a:lstStyle/>
          <a:p>
            <a:pPr lvl="0" indent="-457200" marL="457200"/>
            <a:r>
              <a:rPr lang="en-US" sz="1500" b="false" i="false" u="none">
                <a:solidFill>
                  <a:srgbClr val="000000"/>
                </a:solidFill>
                <a:latin typeface="Arial"/>
              </a:rPr>
              <a:t>2. Good basic mathematics skills, 96 points for advanced mathematics; 91 points for English courses.</a:t>
            </a:r>
          </a:p>
        </p:txBody>
      </p:sp>
      <p:pic>
        <p:nvPicPr>
          <p:cNvPr id="6" name="图片 5">
            <a:extLst>
              <a:ext uri="{FF2B5EF4-FFF2-40B4-BE49-F238E27FC236}">
                <a16:creationId xmlns:a16="http://schemas.microsoft.com/office/drawing/2014/main" id="{98417A63-52B4-43FB-8B37-DF3D1BAEB828}"/>
              </a:ext>
            </a:extLst>
          </p:cNvPr>
          <p:cNvPicPr>
            <a:picLocks noChangeAspect="1"/>
          </p:cNvPicPr>
          <p:nvPr/>
        </p:nvPicPr>
        <p:blipFill rotWithShape="1">
          <a:blip r:embed="rId2"/>
          <a:srcRect b="46992"/>
          <a:stretch/>
        </p:blipFill>
        <p:spPr>
          <a:xfrm>
            <a:off x="1592577" y="4419600"/>
            <a:ext cx="3200400" cy="1066044"/>
          </a:xfrm>
          <a:prstGeom prst="rect">
            <a:avLst/>
          </a:prstGeom>
        </p:spPr>
      </p:pic>
      <p:pic>
        <p:nvPicPr>
          <p:cNvPr id="7" name="图片 6">
            <a:extLst>
              <a:ext uri="{FF2B5EF4-FFF2-40B4-BE49-F238E27FC236}">
                <a16:creationId xmlns:a16="http://schemas.microsoft.com/office/drawing/2014/main" id="{46CC2681-F11C-458D-9A7F-394CAB53FD4E}"/>
              </a:ext>
            </a:extLst>
          </p:cNvPr>
          <p:cNvPicPr>
            <a:picLocks noChangeAspect="1"/>
          </p:cNvPicPr>
          <p:nvPr/>
        </p:nvPicPr>
        <p:blipFill rotWithShape="1">
          <a:blip r:embed="rId3"/>
          <a:srcRect b="46204" r="816"/>
          <a:stretch/>
        </p:blipFill>
        <p:spPr>
          <a:xfrm>
            <a:off x="3256439" y="5437801"/>
            <a:ext cx="3171505" cy="1090554"/>
          </a:xfrm>
          <a:prstGeom prst="rect">
            <a:avLst/>
          </a:prstGeom>
        </p:spPr>
      </p:pic>
      <p:pic>
        <p:nvPicPr>
          <p:cNvPr id="8" name="图片 7">
            <a:extLst>
              <a:ext uri="{FF2B5EF4-FFF2-40B4-BE49-F238E27FC236}">
                <a16:creationId xmlns:a16="http://schemas.microsoft.com/office/drawing/2014/main" id="{54FE1969-703C-45B8-B56C-5687A6EFE4A2}"/>
              </a:ext>
            </a:extLst>
          </p:cNvPr>
          <p:cNvPicPr>
            <a:picLocks noChangeAspect="1"/>
          </p:cNvPicPr>
          <p:nvPr/>
        </p:nvPicPr>
        <p:blipFill rotWithShape="1">
          <a:blip r:embed="rId4"/>
          <a:srcRect b="42282" r="3939"/>
          <a:stretch/>
        </p:blipFill>
        <p:spPr>
          <a:xfrm>
            <a:off x="6096000" y="4419600"/>
            <a:ext cx="3318508" cy="1204077"/>
          </a:xfrm>
          <a:prstGeom prst="rect">
            <a:avLst/>
          </a:prstGeom>
        </p:spPr>
      </p:pic>
      <p:pic>
        <p:nvPicPr>
          <p:cNvPr id="9" name="图片 8">
            <a:extLst>
              <a:ext uri="{FF2B5EF4-FFF2-40B4-BE49-F238E27FC236}">
                <a16:creationId xmlns:a16="http://schemas.microsoft.com/office/drawing/2014/main" id="{376C8740-9380-418A-B49D-B5D9C04202FA}"/>
              </a:ext>
            </a:extLst>
          </p:cNvPr>
          <p:cNvPicPr>
            <a:picLocks noChangeAspect="1"/>
          </p:cNvPicPr>
          <p:nvPr/>
        </p:nvPicPr>
        <p:blipFill rotWithShape="1">
          <a:blip r:embed="rId5"/>
          <a:srcRect b="47609" r="2716"/>
          <a:stretch/>
        </p:blipFill>
        <p:spPr>
          <a:xfrm>
            <a:off x="7532051" y="5367525"/>
            <a:ext cx="3470908" cy="1187541"/>
          </a:xfrm>
          <a:prstGeom prst="rect">
            <a:avLst/>
          </a:prstGeom>
        </p:spPr>
      </p:pic>
    </p:spTree>
    <p:extLst>
      <p:ext uri="{BB962C8B-B14F-4D97-AF65-F5344CB8AC3E}">
        <p14:creationId xmlns:p14="http://schemas.microsoft.com/office/powerpoint/2010/main" val="128783028"/>
      </p:ext>
    </p:extLst>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2749767"/>
      </p:ext>
    </p:extLst>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 name="object 3"/>
          <p:cNvSpPr txBox="1"/>
          <p:nvPr/>
        </p:nvSpPr>
        <p:spPr>
          <a:xfrm>
            <a:off x="804813" y="1140841"/>
            <a:ext cx="1700530" cy="513080"/>
          </a:xfrm>
          <a:prstGeom prst="rect">
            <a:avLst/>
          </a:prstGeom>
        </p:spPr>
        <p:txBody>
          <a:bodyPr bIns="0" lIns="0" rIns="0" rtlCol="0" tIns="12700" vert="horz" wrap="square">
            <a:spAutoFit/>
          </a:bodyPr>
          <a:lstStyle/>
          <a:p>
            <a:pPr marL="12700">
              <a:lnSpc>
                <a:spcPct val="100000"/>
              </a:lnSpc>
              <a:spcBef>
                <a:spcPts val="100"/>
              </a:spcBef>
            </a:pPr>
            <a:r>
              <a:rPr dirty="0" spc="-15" sz="3200">
                <a:latin charset="-122" panose="020B0503020204020204" typeface="微软雅黑"/>
                <a:cs charset="-122" panose="020B0503020204020204" typeface="微软雅黑"/>
              </a:rPr>
              <a:t>Progress</a:t>
            </a:r>
            <a:endParaRPr dirty="0" sz="3200">
              <a:latin charset="-122" panose="020B0503020204020204" typeface="微软雅黑"/>
              <a:cs charset="-122" panose="020B0503020204020204" typeface="微软雅黑"/>
            </a:endParaRPr>
          </a:p>
        </p:txBody>
      </p:sp>
      <p:grpSp>
        <p:nvGrpSpPr>
          <p:cNvPr id="4" name="object 4"/>
          <p:cNvGrpSpPr/>
          <p:nvPr/>
        </p:nvGrpSpPr>
        <p:grpSpPr>
          <a:xfrm>
            <a:off x="358411" y="2197513"/>
            <a:ext cx="11985989" cy="3834765"/>
            <a:chOff x="838200" y="2197513"/>
            <a:chExt cx="13977809" cy="3834765"/>
          </a:xfrm>
        </p:grpSpPr>
        <p:sp>
          <p:nvSpPr>
            <p:cNvPr id="5" name="object 5"/>
            <p:cNvSpPr/>
            <p:nvPr/>
          </p:nvSpPr>
          <p:spPr>
            <a:xfrm>
              <a:off x="1546882" y="5037213"/>
              <a:ext cx="173541" cy="173541"/>
            </a:xfrm>
            <a:prstGeom prst="rect">
              <a:avLst/>
            </a:prstGeom>
            <a:blipFill>
              <a:blip cstate="print" r:embed="rId3"/>
              <a:stretch>
                <a:fillRect/>
              </a:stretch>
            </a:blipFill>
          </p:spPr>
          <p:txBody>
            <a:bodyPr bIns="0" lIns="0" rIns="0" rtlCol="0" tIns="0" wrap="square"/>
            <a:lstStyle/>
            <a:p>
              <a:endParaRPr/>
            </a:p>
          </p:txBody>
        </p:sp>
        <p:sp>
          <p:nvSpPr>
            <p:cNvPr id="6" name="object 6"/>
            <p:cNvSpPr/>
            <p:nvPr/>
          </p:nvSpPr>
          <p:spPr>
            <a:xfrm>
              <a:off x="838200" y="5123985"/>
              <a:ext cx="723265" cy="0"/>
            </a:xfrm>
            <a:custGeom>
              <a:avLst/>
              <a:gdLst/>
              <a:ahLst/>
              <a:cxnLst/>
              <a:rect b="b" l="l" r="r" t="t"/>
              <a:pathLst>
                <a:path w="723265">
                  <a:moveTo>
                    <a:pt x="722970" y="0"/>
                  </a:moveTo>
                  <a:lnTo>
                    <a:pt x="0" y="1"/>
                  </a:lnTo>
                </a:path>
              </a:pathLst>
            </a:custGeom>
            <a:ln w="28575">
              <a:solidFill>
                <a:srgbClr val="000000"/>
              </a:solidFill>
            </a:ln>
          </p:spPr>
          <p:txBody>
            <a:bodyPr bIns="0" lIns="0" rIns="0" rtlCol="0" tIns="0" wrap="square"/>
            <a:lstStyle/>
            <a:p>
              <a:endParaRPr/>
            </a:p>
          </p:txBody>
        </p:sp>
        <p:sp>
          <p:nvSpPr>
            <p:cNvPr id="7" name="object 7"/>
            <p:cNvSpPr/>
            <p:nvPr/>
          </p:nvSpPr>
          <p:spPr>
            <a:xfrm>
              <a:off x="3583838" y="5037213"/>
              <a:ext cx="173541" cy="173541"/>
            </a:xfrm>
            <a:prstGeom prst="rect">
              <a:avLst/>
            </a:prstGeom>
            <a:blipFill>
              <a:blip cstate="print" r:embed="rId3"/>
              <a:stretch>
                <a:fillRect/>
              </a:stretch>
            </a:blipFill>
          </p:spPr>
          <p:txBody>
            <a:bodyPr bIns="0" lIns="0" rIns="0" rtlCol="0" tIns="0" wrap="square"/>
            <a:lstStyle/>
            <a:p>
              <a:endParaRPr/>
            </a:p>
          </p:txBody>
        </p:sp>
        <p:sp>
          <p:nvSpPr>
            <p:cNvPr id="8" name="object 8"/>
            <p:cNvSpPr/>
            <p:nvPr/>
          </p:nvSpPr>
          <p:spPr>
            <a:xfrm>
              <a:off x="1706135" y="5123985"/>
              <a:ext cx="1892300" cy="0"/>
            </a:xfrm>
            <a:custGeom>
              <a:avLst/>
              <a:gdLst/>
              <a:ahLst/>
              <a:cxnLst/>
              <a:rect b="b" l="l" r="r" t="t"/>
              <a:pathLst>
                <a:path w="1892300">
                  <a:moveTo>
                    <a:pt x="1891990" y="0"/>
                  </a:moveTo>
                  <a:lnTo>
                    <a:pt x="0" y="1"/>
                  </a:lnTo>
                </a:path>
              </a:pathLst>
            </a:custGeom>
            <a:ln w="28575">
              <a:solidFill>
                <a:srgbClr val="000000"/>
              </a:solidFill>
            </a:ln>
          </p:spPr>
          <p:txBody>
            <a:bodyPr bIns="0" lIns="0" rIns="0" rtlCol="0" tIns="0" wrap="square"/>
            <a:lstStyle/>
            <a:p>
              <a:endParaRPr/>
            </a:p>
          </p:txBody>
        </p:sp>
        <p:sp>
          <p:nvSpPr>
            <p:cNvPr id="9" name="object 9"/>
            <p:cNvSpPr/>
            <p:nvPr/>
          </p:nvSpPr>
          <p:spPr>
            <a:xfrm>
              <a:off x="5620794" y="5037213"/>
              <a:ext cx="173541" cy="173541"/>
            </a:xfrm>
            <a:prstGeom prst="rect">
              <a:avLst/>
            </a:prstGeom>
            <a:blipFill>
              <a:blip cstate="print" r:embed="rId4"/>
              <a:stretch>
                <a:fillRect/>
              </a:stretch>
            </a:blipFill>
          </p:spPr>
          <p:txBody>
            <a:bodyPr bIns="0" lIns="0" rIns="0" rtlCol="0" tIns="0" wrap="square"/>
            <a:lstStyle/>
            <a:p>
              <a:endParaRPr/>
            </a:p>
          </p:txBody>
        </p:sp>
        <p:sp>
          <p:nvSpPr>
            <p:cNvPr id="10" name="object 10"/>
            <p:cNvSpPr/>
            <p:nvPr/>
          </p:nvSpPr>
          <p:spPr>
            <a:xfrm>
              <a:off x="3743091" y="5123985"/>
              <a:ext cx="1892300" cy="0"/>
            </a:xfrm>
            <a:custGeom>
              <a:avLst/>
              <a:gdLst/>
              <a:ahLst/>
              <a:cxnLst/>
              <a:rect b="b" l="l" r="r" t="t"/>
              <a:pathLst>
                <a:path w="1892300">
                  <a:moveTo>
                    <a:pt x="1891990" y="0"/>
                  </a:moveTo>
                  <a:lnTo>
                    <a:pt x="0" y="1"/>
                  </a:lnTo>
                </a:path>
              </a:pathLst>
            </a:custGeom>
            <a:ln w="28575">
              <a:solidFill>
                <a:srgbClr val="000000"/>
              </a:solidFill>
            </a:ln>
          </p:spPr>
          <p:txBody>
            <a:bodyPr bIns="0" lIns="0" rIns="0" rtlCol="0" tIns="0" wrap="square"/>
            <a:lstStyle/>
            <a:p>
              <a:endParaRPr/>
            </a:p>
          </p:txBody>
        </p:sp>
        <p:sp>
          <p:nvSpPr>
            <p:cNvPr id="11" name="object 11"/>
            <p:cNvSpPr/>
            <p:nvPr/>
          </p:nvSpPr>
          <p:spPr>
            <a:xfrm>
              <a:off x="7657749" y="5037213"/>
              <a:ext cx="173541" cy="173541"/>
            </a:xfrm>
            <a:prstGeom prst="rect">
              <a:avLst/>
            </a:prstGeom>
            <a:blipFill>
              <a:blip cstate="print" r:embed="rId3"/>
              <a:stretch>
                <a:fillRect/>
              </a:stretch>
            </a:blipFill>
          </p:spPr>
          <p:txBody>
            <a:bodyPr bIns="0" lIns="0" rIns="0" rtlCol="0" tIns="0" wrap="square"/>
            <a:lstStyle/>
            <a:p>
              <a:endParaRPr/>
            </a:p>
          </p:txBody>
        </p:sp>
        <p:sp>
          <p:nvSpPr>
            <p:cNvPr id="12" name="object 12"/>
            <p:cNvSpPr/>
            <p:nvPr/>
          </p:nvSpPr>
          <p:spPr>
            <a:xfrm>
              <a:off x="5780046" y="5123985"/>
              <a:ext cx="1892300" cy="0"/>
            </a:xfrm>
            <a:custGeom>
              <a:avLst/>
              <a:gdLst/>
              <a:ahLst/>
              <a:cxnLst/>
              <a:rect b="b" l="l" r="r" t="t"/>
              <a:pathLst>
                <a:path w="1892300">
                  <a:moveTo>
                    <a:pt x="1891990" y="0"/>
                  </a:moveTo>
                  <a:lnTo>
                    <a:pt x="0" y="1"/>
                  </a:lnTo>
                </a:path>
              </a:pathLst>
            </a:custGeom>
            <a:ln w="28575">
              <a:solidFill>
                <a:srgbClr val="000000"/>
              </a:solidFill>
            </a:ln>
          </p:spPr>
          <p:txBody>
            <a:bodyPr bIns="0" lIns="0" rIns="0" rtlCol="0" tIns="0" wrap="square"/>
            <a:lstStyle/>
            <a:p>
              <a:endParaRPr/>
            </a:p>
          </p:txBody>
        </p:sp>
        <p:sp>
          <p:nvSpPr>
            <p:cNvPr id="13" name="object 13"/>
            <p:cNvSpPr/>
            <p:nvPr/>
          </p:nvSpPr>
          <p:spPr>
            <a:xfrm>
              <a:off x="9694706" y="5037213"/>
              <a:ext cx="173541" cy="173541"/>
            </a:xfrm>
            <a:prstGeom prst="rect">
              <a:avLst/>
            </a:prstGeom>
            <a:blipFill>
              <a:blip cstate="print" r:embed="rId3"/>
              <a:stretch>
                <a:fillRect/>
              </a:stretch>
            </a:blipFill>
          </p:spPr>
          <p:txBody>
            <a:bodyPr bIns="0" lIns="0" rIns="0" rtlCol="0" tIns="0" wrap="square"/>
            <a:lstStyle/>
            <a:p>
              <a:endParaRPr/>
            </a:p>
          </p:txBody>
        </p:sp>
        <p:sp>
          <p:nvSpPr>
            <p:cNvPr id="14" name="object 14"/>
            <p:cNvSpPr/>
            <p:nvPr/>
          </p:nvSpPr>
          <p:spPr>
            <a:xfrm>
              <a:off x="7817003" y="5123985"/>
              <a:ext cx="1892300" cy="0"/>
            </a:xfrm>
            <a:custGeom>
              <a:avLst/>
              <a:gdLst/>
              <a:ahLst/>
              <a:cxnLst/>
              <a:rect b="b" l="l" r="r" t="t"/>
              <a:pathLst>
                <a:path w="1892300">
                  <a:moveTo>
                    <a:pt x="1891990" y="0"/>
                  </a:moveTo>
                  <a:lnTo>
                    <a:pt x="0" y="1"/>
                  </a:lnTo>
                </a:path>
              </a:pathLst>
            </a:custGeom>
            <a:ln w="28575">
              <a:solidFill>
                <a:srgbClr val="000000"/>
              </a:solidFill>
            </a:ln>
          </p:spPr>
          <p:txBody>
            <a:bodyPr bIns="0" lIns="0" rIns="0" rtlCol="0" tIns="0" wrap="square"/>
            <a:lstStyle/>
            <a:p>
              <a:endParaRPr/>
            </a:p>
          </p:txBody>
        </p:sp>
        <p:sp>
          <p:nvSpPr>
            <p:cNvPr id="15" name="object 15"/>
            <p:cNvSpPr/>
            <p:nvPr/>
          </p:nvSpPr>
          <p:spPr>
            <a:xfrm>
              <a:off x="13889494" y="5029200"/>
              <a:ext cx="926515" cy="153220"/>
            </a:xfrm>
            <a:custGeom>
              <a:avLst/>
              <a:gdLst/>
              <a:ahLst/>
              <a:cxnLst/>
              <a:rect b="b" l="l" r="r" t="t"/>
              <a:pathLst>
                <a:path h="85725" w="777240">
                  <a:moveTo>
                    <a:pt x="691145" y="0"/>
                  </a:moveTo>
                  <a:lnTo>
                    <a:pt x="691145" y="85725"/>
                  </a:lnTo>
                  <a:lnTo>
                    <a:pt x="748295" y="57150"/>
                  </a:lnTo>
                  <a:lnTo>
                    <a:pt x="705432" y="57150"/>
                  </a:lnTo>
                  <a:lnTo>
                    <a:pt x="705432" y="28575"/>
                  </a:lnTo>
                  <a:lnTo>
                    <a:pt x="748295" y="28575"/>
                  </a:lnTo>
                  <a:lnTo>
                    <a:pt x="691145" y="0"/>
                  </a:lnTo>
                  <a:close/>
                </a:path>
                <a:path h="85725" w="777240">
                  <a:moveTo>
                    <a:pt x="691145" y="28575"/>
                  </a:moveTo>
                  <a:lnTo>
                    <a:pt x="0" y="28575"/>
                  </a:lnTo>
                  <a:lnTo>
                    <a:pt x="0" y="57150"/>
                  </a:lnTo>
                  <a:lnTo>
                    <a:pt x="691145" y="57150"/>
                  </a:lnTo>
                  <a:lnTo>
                    <a:pt x="691145" y="28575"/>
                  </a:lnTo>
                  <a:close/>
                </a:path>
                <a:path h="85725" w="777240">
                  <a:moveTo>
                    <a:pt x="748295" y="28575"/>
                  </a:moveTo>
                  <a:lnTo>
                    <a:pt x="705432" y="28575"/>
                  </a:lnTo>
                  <a:lnTo>
                    <a:pt x="705432" y="57150"/>
                  </a:lnTo>
                  <a:lnTo>
                    <a:pt x="748295" y="57150"/>
                  </a:lnTo>
                  <a:lnTo>
                    <a:pt x="776870" y="42862"/>
                  </a:lnTo>
                  <a:lnTo>
                    <a:pt x="748295" y="28575"/>
                  </a:lnTo>
                  <a:close/>
                </a:path>
              </a:pathLst>
            </a:custGeom>
            <a:solidFill>
              <a:srgbClr val="000000"/>
            </a:solidFill>
          </p:spPr>
          <p:txBody>
            <a:bodyPr bIns="0" lIns="0" rIns="0" rtlCol="0" tIns="0" wrap="square"/>
            <a:lstStyle/>
            <a:p>
              <a:endParaRPr dirty="0"/>
            </a:p>
          </p:txBody>
        </p:sp>
        <p:sp>
          <p:nvSpPr>
            <p:cNvPr id="16" name="object 16"/>
            <p:cNvSpPr/>
            <p:nvPr/>
          </p:nvSpPr>
          <p:spPr>
            <a:xfrm>
              <a:off x="6607276" y="2197513"/>
              <a:ext cx="0" cy="3834765"/>
            </a:xfrm>
            <a:custGeom>
              <a:avLst/>
              <a:gdLst/>
              <a:ahLst/>
              <a:cxnLst/>
              <a:rect b="b" l="l" r="r" t="t"/>
              <a:pathLst>
                <a:path h="3834765">
                  <a:moveTo>
                    <a:pt x="0" y="0"/>
                  </a:moveTo>
                  <a:lnTo>
                    <a:pt x="1" y="3834581"/>
                  </a:lnTo>
                </a:path>
              </a:pathLst>
            </a:custGeom>
            <a:ln w="6350">
              <a:solidFill>
                <a:srgbClr val="000000"/>
              </a:solidFill>
            </a:ln>
          </p:spPr>
          <p:txBody>
            <a:bodyPr bIns="0" lIns="0" rIns="0" rtlCol="0" tIns="0" wrap="square"/>
            <a:lstStyle/>
            <a:p>
              <a:endParaRPr/>
            </a:p>
          </p:txBody>
        </p:sp>
      </p:grpSp>
      <p:sp>
        <p:nvSpPr>
          <p:cNvPr id="17" name="object 17"/>
          <p:cNvSpPr txBox="1"/>
          <p:nvPr/>
        </p:nvSpPr>
        <p:spPr>
          <a:xfrm>
            <a:off x="773495" y="5366298"/>
            <a:ext cx="534035" cy="299720"/>
          </a:xfrm>
          <a:prstGeom prst="rect">
            <a:avLst/>
          </a:prstGeom>
        </p:spPr>
        <p:txBody>
          <a:bodyPr bIns="0" lIns="0" rIns="0" rtlCol="0" tIns="12700" vert="horz" wrap="square">
            <a:spAutoFit/>
          </a:bodyPr>
          <a:lstStyle/>
          <a:p>
            <a:pPr marL="12700">
              <a:lnSpc>
                <a:spcPct val="100000"/>
              </a:lnSpc>
              <a:spcBef>
                <a:spcPts val="100"/>
              </a:spcBef>
            </a:pPr>
            <a:r>
              <a:rPr dirty="0" spc="-5" sz="1800">
                <a:latin panose="020B0604020202020204" typeface="Arial"/>
                <a:cs panose="020B0604020202020204" typeface="Arial"/>
              </a:rPr>
              <a:t>2014</a:t>
            </a:r>
            <a:endParaRPr dirty="0" sz="1800">
              <a:latin panose="020B0604020202020204" typeface="Arial"/>
              <a:cs panose="020B0604020202020204" typeface="Arial"/>
            </a:endParaRPr>
          </a:p>
        </p:txBody>
      </p:sp>
      <p:sp>
        <p:nvSpPr>
          <p:cNvPr id="18" name="object 18"/>
          <p:cNvSpPr txBox="1"/>
          <p:nvPr/>
        </p:nvSpPr>
        <p:spPr>
          <a:xfrm>
            <a:off x="2505343" y="5365306"/>
            <a:ext cx="534035" cy="299720"/>
          </a:xfrm>
          <a:prstGeom prst="rect">
            <a:avLst/>
          </a:prstGeom>
        </p:spPr>
        <p:txBody>
          <a:bodyPr bIns="0" lIns="0" rIns="0" rtlCol="0" tIns="12700" vert="horz" wrap="square">
            <a:spAutoFit/>
          </a:bodyPr>
          <a:lstStyle/>
          <a:p>
            <a:pPr marL="12700">
              <a:lnSpc>
                <a:spcPct val="100000"/>
              </a:lnSpc>
              <a:spcBef>
                <a:spcPts val="100"/>
              </a:spcBef>
            </a:pPr>
            <a:r>
              <a:rPr dirty="0" spc="-5" sz="1800">
                <a:latin panose="020B0604020202020204" typeface="Arial"/>
                <a:cs panose="020B0604020202020204" typeface="Arial"/>
              </a:rPr>
              <a:t>2015</a:t>
            </a:r>
            <a:endParaRPr dirty="0" sz="1800">
              <a:latin panose="020B0604020202020204" typeface="Arial"/>
              <a:cs panose="020B0604020202020204" typeface="Arial"/>
            </a:endParaRPr>
          </a:p>
        </p:txBody>
      </p:sp>
      <p:sp>
        <p:nvSpPr>
          <p:cNvPr id="19" name="object 19"/>
          <p:cNvSpPr txBox="1"/>
          <p:nvPr/>
        </p:nvSpPr>
        <p:spPr>
          <a:xfrm>
            <a:off x="4298439" y="5366132"/>
            <a:ext cx="534035" cy="299720"/>
          </a:xfrm>
          <a:prstGeom prst="rect">
            <a:avLst/>
          </a:prstGeom>
        </p:spPr>
        <p:txBody>
          <a:bodyPr bIns="0" lIns="0" rIns="0" rtlCol="0" tIns="12700" vert="horz" wrap="square">
            <a:spAutoFit/>
          </a:bodyPr>
          <a:lstStyle/>
          <a:p>
            <a:pPr marL="12700">
              <a:lnSpc>
                <a:spcPct val="100000"/>
              </a:lnSpc>
              <a:spcBef>
                <a:spcPts val="100"/>
              </a:spcBef>
            </a:pPr>
            <a:r>
              <a:rPr dirty="0" spc="-5" sz="1800">
                <a:latin panose="020B0604020202020204" typeface="Arial"/>
                <a:cs panose="020B0604020202020204" typeface="Arial"/>
              </a:rPr>
              <a:t>2016</a:t>
            </a:r>
            <a:endParaRPr dirty="0" sz="1800">
              <a:latin panose="020B0604020202020204" typeface="Arial"/>
              <a:cs panose="020B0604020202020204" typeface="Arial"/>
            </a:endParaRPr>
          </a:p>
        </p:txBody>
      </p:sp>
      <p:sp>
        <p:nvSpPr>
          <p:cNvPr id="20" name="object 20"/>
          <p:cNvSpPr txBox="1"/>
          <p:nvPr/>
        </p:nvSpPr>
        <p:spPr>
          <a:xfrm>
            <a:off x="5951682" y="5366132"/>
            <a:ext cx="534035" cy="299720"/>
          </a:xfrm>
          <a:prstGeom prst="rect">
            <a:avLst/>
          </a:prstGeom>
        </p:spPr>
        <p:txBody>
          <a:bodyPr bIns="0" lIns="0" rIns="0" rtlCol="0" tIns="12700" vert="horz" wrap="square">
            <a:spAutoFit/>
          </a:bodyPr>
          <a:lstStyle/>
          <a:p>
            <a:pPr marL="12700">
              <a:lnSpc>
                <a:spcPct val="100000"/>
              </a:lnSpc>
              <a:spcBef>
                <a:spcPts val="100"/>
              </a:spcBef>
            </a:pPr>
            <a:r>
              <a:rPr dirty="0" spc="-5" sz="1800">
                <a:latin panose="020B0604020202020204" typeface="Arial"/>
                <a:cs panose="020B0604020202020204" typeface="Arial"/>
              </a:rPr>
              <a:t>2017</a:t>
            </a:r>
            <a:endParaRPr dirty="0" sz="1800">
              <a:latin panose="020B0604020202020204" typeface="Arial"/>
              <a:cs panose="020B0604020202020204" typeface="Arial"/>
            </a:endParaRPr>
          </a:p>
        </p:txBody>
      </p:sp>
      <p:sp>
        <p:nvSpPr>
          <p:cNvPr id="21" name="object 21"/>
          <p:cNvSpPr txBox="1"/>
          <p:nvPr/>
        </p:nvSpPr>
        <p:spPr>
          <a:xfrm>
            <a:off x="7773999" y="5323190"/>
            <a:ext cx="534035" cy="299720"/>
          </a:xfrm>
          <a:prstGeom prst="rect">
            <a:avLst/>
          </a:prstGeom>
        </p:spPr>
        <p:txBody>
          <a:bodyPr bIns="0" lIns="0" rIns="0" rtlCol="0" tIns="12700" vert="horz" wrap="square">
            <a:spAutoFit/>
          </a:bodyPr>
          <a:lstStyle/>
          <a:p>
            <a:pPr marL="12700">
              <a:lnSpc>
                <a:spcPct val="100000"/>
              </a:lnSpc>
              <a:spcBef>
                <a:spcPts val="100"/>
              </a:spcBef>
            </a:pPr>
            <a:r>
              <a:rPr dirty="0" spc="-5" sz="1800">
                <a:latin panose="020B0604020202020204" typeface="Arial"/>
                <a:cs panose="020B0604020202020204" typeface="Arial"/>
              </a:rPr>
              <a:t>2018</a:t>
            </a:r>
            <a:endParaRPr dirty="0" sz="1800">
              <a:latin panose="020B0604020202020204" typeface="Arial"/>
              <a:cs panose="020B0604020202020204" typeface="Arial"/>
            </a:endParaRPr>
          </a:p>
        </p:txBody>
      </p:sp>
      <p:sp>
        <p:nvSpPr>
          <p:cNvPr id="22" name="object 22"/>
          <p:cNvSpPr txBox="1"/>
          <p:nvPr/>
        </p:nvSpPr>
        <p:spPr>
          <a:xfrm>
            <a:off x="755900" y="2700819"/>
            <a:ext cx="762000" cy="299720"/>
          </a:xfrm>
          <a:prstGeom prst="rect">
            <a:avLst/>
          </a:prstGeom>
        </p:spPr>
        <p:txBody>
          <a:bodyPr bIns="0" lIns="0" rIns="0" rtlCol="0" tIns="12700" vert="horz" wrap="square">
            <a:spAutoFit/>
          </a:bodyPr>
          <a:lstStyle/>
          <a:p>
            <a:pPr marL="12700">
              <a:lnSpc>
                <a:spcPct val="100000"/>
              </a:lnSpc>
              <a:spcBef>
                <a:spcPts val="100"/>
              </a:spcBef>
            </a:pPr>
            <a:r>
              <a:rPr dirty="0" sz="1800">
                <a:solidFill>
                  <a:srgbClr val="00B050"/>
                </a:solidFill>
                <a:latin panose="020B0604020202020204" typeface="Arial"/>
                <a:cs panose="020B0604020202020204" typeface="Arial"/>
              </a:rPr>
              <a:t>R-CNN</a:t>
            </a:r>
            <a:endParaRPr dirty="0" sz="1800">
              <a:latin panose="020B0604020202020204" typeface="Arial"/>
              <a:cs panose="020B0604020202020204" typeface="Arial"/>
            </a:endParaRPr>
          </a:p>
        </p:txBody>
      </p:sp>
      <p:sp>
        <p:nvSpPr>
          <p:cNvPr id="23" name="object 23"/>
          <p:cNvSpPr txBox="1"/>
          <p:nvPr/>
        </p:nvSpPr>
        <p:spPr>
          <a:xfrm>
            <a:off x="455471" y="3209254"/>
            <a:ext cx="1270000" cy="299720"/>
          </a:xfrm>
          <a:prstGeom prst="rect">
            <a:avLst/>
          </a:prstGeom>
        </p:spPr>
        <p:txBody>
          <a:bodyPr bIns="0" lIns="0" rIns="0" rtlCol="0" tIns="12700" vert="horz" wrap="square">
            <a:spAutoFit/>
          </a:bodyPr>
          <a:lstStyle/>
          <a:p>
            <a:pPr marL="12700">
              <a:lnSpc>
                <a:spcPct val="100000"/>
              </a:lnSpc>
              <a:spcBef>
                <a:spcPts val="100"/>
              </a:spcBef>
            </a:pPr>
            <a:r>
              <a:rPr dirty="0" spc="-5" sz="1800">
                <a:solidFill>
                  <a:srgbClr val="00B050"/>
                </a:solidFill>
                <a:latin panose="020B0604020202020204" typeface="Arial"/>
                <a:cs panose="020B0604020202020204" typeface="Arial"/>
              </a:rPr>
              <a:t>Fast</a:t>
            </a:r>
            <a:r>
              <a:rPr dirty="0" spc="-75" sz="1800">
                <a:solidFill>
                  <a:srgbClr val="00B050"/>
                </a:solidFill>
                <a:latin panose="020B0604020202020204" typeface="Arial"/>
                <a:cs panose="020B0604020202020204" typeface="Arial"/>
              </a:rPr>
              <a:t> </a:t>
            </a:r>
            <a:r>
              <a:rPr dirty="0" sz="1800">
                <a:solidFill>
                  <a:srgbClr val="00B050"/>
                </a:solidFill>
                <a:latin panose="020B0604020202020204" typeface="Arial"/>
                <a:cs panose="020B0604020202020204" typeface="Arial"/>
              </a:rPr>
              <a:t>R-CNN</a:t>
            </a:r>
            <a:endParaRPr dirty="0" sz="1800">
              <a:latin panose="020B0604020202020204" typeface="Arial"/>
              <a:cs panose="020B0604020202020204" typeface="Arial"/>
            </a:endParaRPr>
          </a:p>
        </p:txBody>
      </p:sp>
      <p:sp>
        <p:nvSpPr>
          <p:cNvPr id="24" name="object 24"/>
          <p:cNvSpPr txBox="1"/>
          <p:nvPr/>
        </p:nvSpPr>
        <p:spPr>
          <a:xfrm>
            <a:off x="2394165" y="2791860"/>
            <a:ext cx="1473200" cy="289823"/>
          </a:xfrm>
          <a:prstGeom prst="rect">
            <a:avLst/>
          </a:prstGeom>
        </p:spPr>
        <p:txBody>
          <a:bodyPr bIns="0" lIns="0" rIns="0" rtlCol="0" tIns="12700" vert="horz" wrap="square">
            <a:spAutoFit/>
          </a:bodyPr>
          <a:lstStyle/>
          <a:p>
            <a:pPr algn="ctr" marL="12700">
              <a:lnSpc>
                <a:spcPct val="100000"/>
              </a:lnSpc>
              <a:spcBef>
                <a:spcPts val="100"/>
              </a:spcBef>
            </a:pPr>
            <a:r>
              <a:rPr dirty="0" lang="en-US" spc="-5" sz="1800">
                <a:solidFill>
                  <a:srgbClr val="00B050"/>
                </a:solidFill>
                <a:latin panose="020B0604020202020204" typeface="Arial"/>
                <a:cs panose="020B0604020202020204" typeface="Arial"/>
              </a:rPr>
              <a:t>Faster</a:t>
            </a:r>
            <a:r>
              <a:rPr dirty="0" spc="-70" sz="1800">
                <a:solidFill>
                  <a:srgbClr val="00B050"/>
                </a:solidFill>
                <a:latin panose="020B0604020202020204" typeface="Arial"/>
                <a:cs panose="020B0604020202020204" typeface="Arial"/>
              </a:rPr>
              <a:t> </a:t>
            </a:r>
            <a:r>
              <a:rPr dirty="0" sz="1800">
                <a:solidFill>
                  <a:srgbClr val="00B050"/>
                </a:solidFill>
                <a:latin panose="020B0604020202020204" typeface="Arial"/>
                <a:cs panose="020B0604020202020204" typeface="Arial"/>
              </a:rPr>
              <a:t>R-CNN</a:t>
            </a:r>
            <a:endParaRPr dirty="0" sz="1800">
              <a:latin panose="020B0604020202020204" typeface="Arial"/>
              <a:cs panose="020B0604020202020204" typeface="Arial"/>
            </a:endParaRPr>
          </a:p>
        </p:txBody>
      </p:sp>
      <p:sp>
        <p:nvSpPr>
          <p:cNvPr id="26" name="object 26"/>
          <p:cNvSpPr txBox="1"/>
          <p:nvPr/>
        </p:nvSpPr>
        <p:spPr>
          <a:xfrm>
            <a:off x="6918267" y="2738898"/>
            <a:ext cx="1371600" cy="395749"/>
          </a:xfrm>
          <a:prstGeom prst="rect">
            <a:avLst/>
          </a:prstGeom>
        </p:spPr>
        <p:txBody>
          <a:bodyPr bIns="0" lIns="0" rIns="0" rtlCol="0" tIns="12700" vert="horz" wrap="square">
            <a:spAutoFit/>
          </a:bodyPr>
          <a:lstStyle/>
          <a:p>
            <a:pPr indent="-488315" marL="500380" marR="5080">
              <a:lnSpc>
                <a:spcPct val="159000"/>
              </a:lnSpc>
              <a:spcBef>
                <a:spcPts val="100"/>
              </a:spcBef>
            </a:pPr>
            <a:r>
              <a:rPr dirty="0" sz="1800">
                <a:solidFill>
                  <a:srgbClr val="00B050"/>
                </a:solidFill>
                <a:latin panose="020B0604020202020204" typeface="Arial"/>
                <a:cs panose="020B0604020202020204" typeface="Arial"/>
              </a:rPr>
              <a:t>FPN</a:t>
            </a:r>
            <a:endParaRPr dirty="0" sz="1800">
              <a:latin panose="020B0604020202020204" typeface="Arial"/>
              <a:cs panose="020B0604020202020204" typeface="Arial"/>
            </a:endParaRPr>
          </a:p>
        </p:txBody>
      </p:sp>
      <p:sp>
        <p:nvSpPr>
          <p:cNvPr id="27" name="object 27"/>
          <p:cNvSpPr txBox="1"/>
          <p:nvPr/>
        </p:nvSpPr>
        <p:spPr>
          <a:xfrm>
            <a:off x="4137104" y="4271291"/>
            <a:ext cx="917891" cy="347980"/>
          </a:xfrm>
          <a:prstGeom prst="rect">
            <a:avLst/>
          </a:prstGeom>
        </p:spPr>
        <p:txBody>
          <a:bodyPr bIns="0" lIns="0" rIns="0" rtlCol="0" tIns="12700" vert="horz" wrap="square">
            <a:spAutoFit/>
          </a:bodyPr>
          <a:lstStyle/>
          <a:p>
            <a:pPr indent="83185" marL="12700" marR="5080">
              <a:lnSpc>
                <a:spcPct val="136000"/>
              </a:lnSpc>
              <a:spcBef>
                <a:spcPts val="100"/>
              </a:spcBef>
            </a:pPr>
            <a:r>
              <a:rPr dirty="0" spc="-5" sz="1800">
                <a:solidFill>
                  <a:srgbClr val="00B0F0"/>
                </a:solidFill>
                <a:latin panose="020B0604020202020204" typeface="Arial"/>
                <a:cs panose="020B0604020202020204" typeface="Arial"/>
              </a:rPr>
              <a:t>YOLO</a:t>
            </a:r>
            <a:endParaRPr dirty="0" sz="1800">
              <a:latin panose="020B0604020202020204" typeface="Arial"/>
              <a:cs panose="020B0604020202020204" typeface="Arial"/>
            </a:endParaRPr>
          </a:p>
        </p:txBody>
      </p:sp>
      <p:sp>
        <p:nvSpPr>
          <p:cNvPr id="28" name="object 28"/>
          <p:cNvSpPr txBox="1"/>
          <p:nvPr/>
        </p:nvSpPr>
        <p:spPr>
          <a:xfrm>
            <a:off x="6807651" y="4281900"/>
            <a:ext cx="1172277" cy="341760"/>
          </a:xfrm>
          <a:prstGeom prst="rect">
            <a:avLst/>
          </a:prstGeom>
        </p:spPr>
        <p:txBody>
          <a:bodyPr bIns="0" lIns="0" rIns="0" rtlCol="0" tIns="12700" vert="horz" wrap="square">
            <a:spAutoFit/>
          </a:bodyPr>
          <a:lstStyle/>
          <a:p>
            <a:pPr indent="-38735" marL="50800" marR="5080">
              <a:lnSpc>
                <a:spcPct val="133000"/>
              </a:lnSpc>
              <a:spcBef>
                <a:spcPts val="100"/>
              </a:spcBef>
            </a:pPr>
            <a:r>
              <a:rPr dirty="0" err="1" sz="1800">
                <a:solidFill>
                  <a:srgbClr val="00B0F0"/>
                </a:solidFill>
                <a:latin panose="020B0604020202020204" typeface="Arial"/>
                <a:cs panose="020B0604020202020204" typeface="Arial"/>
              </a:rPr>
              <a:t>R</a:t>
            </a:r>
            <a:r>
              <a:rPr dirty="0" err="1" spc="-5" sz="1800">
                <a:solidFill>
                  <a:srgbClr val="00B0F0"/>
                </a:solidFill>
                <a:latin panose="020B0604020202020204" typeface="Arial"/>
                <a:cs panose="020B0604020202020204" typeface="Arial"/>
              </a:rPr>
              <a:t>e</a:t>
            </a:r>
            <a:r>
              <a:rPr dirty="0" err="1" sz="1800">
                <a:solidFill>
                  <a:srgbClr val="00B0F0"/>
                </a:solidFill>
                <a:latin panose="020B0604020202020204" typeface="Arial"/>
                <a:cs panose="020B0604020202020204" typeface="Arial"/>
              </a:rPr>
              <a:t>ti</a:t>
            </a:r>
            <a:r>
              <a:rPr dirty="0" err="1" spc="-5" sz="1800">
                <a:solidFill>
                  <a:srgbClr val="00B0F0"/>
                </a:solidFill>
                <a:latin panose="020B0604020202020204" typeface="Arial"/>
                <a:cs panose="020B0604020202020204" typeface="Arial"/>
              </a:rPr>
              <a:t>na</a:t>
            </a:r>
            <a:r>
              <a:rPr dirty="0" err="1" sz="1800">
                <a:solidFill>
                  <a:srgbClr val="00B0F0"/>
                </a:solidFill>
                <a:latin panose="020B0604020202020204" typeface="Arial"/>
                <a:cs panose="020B0604020202020204" typeface="Arial"/>
              </a:rPr>
              <a:t>N</a:t>
            </a:r>
            <a:r>
              <a:rPr dirty="0" err="1" spc="-5" sz="1800">
                <a:solidFill>
                  <a:srgbClr val="00B0F0"/>
                </a:solidFill>
                <a:latin panose="020B0604020202020204" typeface="Arial"/>
                <a:cs panose="020B0604020202020204" typeface="Arial"/>
              </a:rPr>
              <a:t>e</a:t>
            </a:r>
            <a:r>
              <a:rPr dirty="0" err="1" sz="1800">
                <a:solidFill>
                  <a:srgbClr val="00B0F0"/>
                </a:solidFill>
                <a:latin panose="020B0604020202020204" typeface="Arial"/>
                <a:cs panose="020B0604020202020204" typeface="Arial"/>
              </a:rPr>
              <a:t>t</a:t>
            </a:r>
            <a:endParaRPr dirty="0" sz="1800">
              <a:latin panose="020B0604020202020204" typeface="Arial"/>
              <a:cs panose="020B0604020202020204" typeface="Arial"/>
            </a:endParaRPr>
          </a:p>
        </p:txBody>
      </p:sp>
      <p:sp>
        <p:nvSpPr>
          <p:cNvPr id="29" name="object 29"/>
          <p:cNvSpPr txBox="1"/>
          <p:nvPr/>
        </p:nvSpPr>
        <p:spPr>
          <a:xfrm>
            <a:off x="9024074" y="4345428"/>
            <a:ext cx="1354085" cy="289823"/>
          </a:xfrm>
          <a:prstGeom prst="rect">
            <a:avLst/>
          </a:prstGeom>
        </p:spPr>
        <p:txBody>
          <a:bodyPr bIns="0" lIns="0" rIns="0" rtlCol="0" tIns="12700" vert="horz" wrap="square">
            <a:spAutoFit/>
          </a:bodyPr>
          <a:lstStyle/>
          <a:p>
            <a:pPr marL="12700">
              <a:lnSpc>
                <a:spcPct val="100000"/>
              </a:lnSpc>
              <a:spcBef>
                <a:spcPts val="100"/>
              </a:spcBef>
            </a:pPr>
            <a:r>
              <a:rPr b="1" dirty="0" spc="-5" sz="1800">
                <a:solidFill>
                  <a:srgbClr val="00B0F0"/>
                </a:solidFill>
                <a:latin panose="020B0604020202020204" typeface="Arial"/>
                <a:cs panose="020B0604020202020204" typeface="Arial"/>
              </a:rPr>
              <a:t>CornerNet</a:t>
            </a:r>
            <a:endParaRPr b="1" dirty="0" sz="1800">
              <a:latin panose="020B0604020202020204" typeface="Arial"/>
              <a:cs panose="020B0604020202020204" typeface="Arial"/>
            </a:endParaRPr>
          </a:p>
        </p:txBody>
      </p:sp>
      <p:sp>
        <p:nvSpPr>
          <p:cNvPr id="31" name="object 31"/>
          <p:cNvSpPr txBox="1"/>
          <p:nvPr/>
        </p:nvSpPr>
        <p:spPr>
          <a:xfrm>
            <a:off x="8709917" y="2146037"/>
            <a:ext cx="1765935" cy="2035685"/>
          </a:xfrm>
          <a:prstGeom prst="rect">
            <a:avLst/>
          </a:prstGeom>
        </p:spPr>
        <p:txBody>
          <a:bodyPr bIns="0" lIns="0" rIns="0" rtlCol="0" tIns="12700" vert="horz" wrap="square">
            <a:spAutoFit/>
          </a:bodyPr>
          <a:lstStyle/>
          <a:p>
            <a:pPr algn="ctr" marR="30480">
              <a:lnSpc>
                <a:spcPct val="150000"/>
              </a:lnSpc>
              <a:spcBef>
                <a:spcPts val="100"/>
              </a:spcBef>
            </a:pPr>
            <a:r>
              <a:rPr dirty="0" spc="-5" sz="1800">
                <a:solidFill>
                  <a:srgbClr val="00B050"/>
                </a:solidFill>
                <a:latin panose="020B0604020202020204" typeface="Arial"/>
                <a:cs panose="020B0604020202020204" typeface="Arial"/>
              </a:rPr>
              <a:t>SNIP</a:t>
            </a:r>
            <a:endParaRPr altLang="zh-CN" dirty="0" lang="en-US" spc="-5" sz="1800">
              <a:solidFill>
                <a:srgbClr val="00B050"/>
              </a:solidFill>
              <a:latin panose="020B0604020202020204" typeface="Arial"/>
              <a:cs panose="020B0604020202020204" typeface="Arial"/>
            </a:endParaRPr>
          </a:p>
          <a:p>
            <a:pPr algn="ctr" marL="12700" marR="5080">
              <a:lnSpc>
                <a:spcPct val="150000"/>
              </a:lnSpc>
            </a:pPr>
            <a:r>
              <a:rPr dirty="0" lang="en-US" spc="-5">
                <a:solidFill>
                  <a:srgbClr val="00B050"/>
                </a:solidFill>
                <a:latin panose="020B0604020202020204" typeface="Arial"/>
                <a:cs panose="020B0604020202020204" typeface="Arial"/>
              </a:rPr>
              <a:t>SNIPER</a:t>
            </a:r>
          </a:p>
          <a:p>
            <a:pPr algn="ctr" marL="12700" marR="5080">
              <a:lnSpc>
                <a:spcPct val="150000"/>
              </a:lnSpc>
            </a:pPr>
            <a:r>
              <a:rPr dirty="0" err="1" lang="en-US" spc="-5" sz="1800">
                <a:solidFill>
                  <a:srgbClr val="00B050"/>
                </a:solidFill>
                <a:latin panose="020B0604020202020204" typeface="Arial"/>
                <a:cs panose="020B0604020202020204" typeface="Arial"/>
              </a:rPr>
              <a:t>T</a:t>
            </a:r>
            <a:r>
              <a:rPr altLang="zh-CN" dirty="0" err="1" lang="en-US" spc="-5" sz="1800">
                <a:solidFill>
                  <a:srgbClr val="00B050"/>
                </a:solidFill>
                <a:latin panose="020B0604020202020204" typeface="Arial"/>
                <a:cs panose="020B0604020202020204" typeface="Arial"/>
              </a:rPr>
              <a:t>ridentNet</a:t>
            </a:r>
            <a:endParaRPr altLang="zh-CN" dirty="0" lang="en-US" spc="-5" sz="1800">
              <a:solidFill>
                <a:srgbClr val="00B050"/>
              </a:solidFill>
              <a:latin panose="020B0604020202020204" typeface="Arial"/>
              <a:cs panose="020B0604020202020204" typeface="Arial"/>
            </a:endParaRPr>
          </a:p>
          <a:p>
            <a:pPr algn="ctr" marL="12700" marR="5080">
              <a:lnSpc>
                <a:spcPct val="150000"/>
              </a:lnSpc>
            </a:pPr>
            <a:r>
              <a:rPr b="1" dirty="0" lang="en-US" spc="-5">
                <a:solidFill>
                  <a:srgbClr val="00B050"/>
                </a:solidFill>
                <a:latin panose="020B0604020202020204" typeface="Arial"/>
                <a:cs panose="020B0604020202020204" typeface="Arial"/>
              </a:rPr>
              <a:t>ATSS</a:t>
            </a:r>
          </a:p>
          <a:p>
            <a:pPr algn="ctr" marL="12700" marR="5080">
              <a:lnSpc>
                <a:spcPct val="150000"/>
              </a:lnSpc>
            </a:pPr>
            <a:r>
              <a:rPr b="1" dirty="0" lang="en-US" spc="-5">
                <a:solidFill>
                  <a:srgbClr val="00B050"/>
                </a:solidFill>
                <a:latin panose="020B0604020202020204" typeface="Arial"/>
                <a:cs panose="020B0604020202020204" typeface="Arial"/>
              </a:rPr>
              <a:t>FSAF</a:t>
            </a:r>
            <a:endParaRPr b="1" dirty="0" spc="-5">
              <a:solidFill>
                <a:srgbClr val="00B050"/>
              </a:solidFill>
              <a:latin panose="020B0604020202020204" typeface="Arial"/>
              <a:cs panose="020B0604020202020204" typeface="Arial"/>
            </a:endParaRPr>
          </a:p>
        </p:txBody>
      </p:sp>
      <p:sp>
        <p:nvSpPr>
          <p:cNvPr id="32" name="object 32"/>
          <p:cNvSpPr txBox="1"/>
          <p:nvPr/>
        </p:nvSpPr>
        <p:spPr>
          <a:xfrm>
            <a:off x="11163761" y="5741221"/>
            <a:ext cx="661035" cy="299720"/>
          </a:xfrm>
          <a:prstGeom prst="rect">
            <a:avLst/>
          </a:prstGeom>
        </p:spPr>
        <p:txBody>
          <a:bodyPr bIns="0" lIns="0" rIns="0" rtlCol="0" tIns="12700" vert="horz" wrap="square">
            <a:spAutoFit/>
          </a:bodyPr>
          <a:lstStyle/>
          <a:p>
            <a:pPr marL="12700">
              <a:lnSpc>
                <a:spcPct val="100000"/>
              </a:lnSpc>
              <a:spcBef>
                <a:spcPts val="100"/>
              </a:spcBef>
            </a:pPr>
            <a:r>
              <a:rPr dirty="0" sz="1800">
                <a:latin panose="020B0604020202020204" typeface="Arial"/>
                <a:cs panose="020B0604020202020204" typeface="Arial"/>
              </a:rPr>
              <a:t>r</a:t>
            </a:r>
            <a:r>
              <a:rPr dirty="0" spc="-5" sz="1800">
                <a:latin panose="020B0604020202020204" typeface="Arial"/>
                <a:cs panose="020B0604020202020204" typeface="Arial"/>
              </a:rPr>
              <a:t>e</a:t>
            </a:r>
            <a:r>
              <a:rPr dirty="0" sz="1800">
                <a:latin panose="020B0604020202020204" typeface="Arial"/>
                <a:cs panose="020B0604020202020204" typeface="Arial"/>
              </a:rPr>
              <a:t>c</a:t>
            </a:r>
            <a:r>
              <a:rPr dirty="0" spc="-5" sz="1800">
                <a:latin panose="020B0604020202020204" typeface="Arial"/>
                <a:cs panose="020B0604020202020204" typeface="Arial"/>
              </a:rPr>
              <a:t>en</a:t>
            </a:r>
            <a:r>
              <a:rPr dirty="0" sz="1800">
                <a:latin panose="020B0604020202020204" typeface="Arial"/>
                <a:cs panose="020B0604020202020204" typeface="Arial"/>
              </a:rPr>
              <a:t>t</a:t>
            </a:r>
            <a:endParaRPr sz="1800">
              <a:latin panose="020B0604020202020204" typeface="Arial"/>
              <a:cs panose="020B0604020202020204" typeface="Arial"/>
            </a:endParaRPr>
          </a:p>
        </p:txBody>
      </p:sp>
      <p:sp>
        <p:nvSpPr>
          <p:cNvPr id="34" name="文本框 33">
            <a:extLst>
              <a:ext uri="{FF2B5EF4-FFF2-40B4-BE49-F238E27FC236}">
                <a16:creationId xmlns:a16="http://schemas.microsoft.com/office/drawing/2014/main" id="{4250E6A3-D302-42A2-B6C5-A241F27011F0}"/>
              </a:ext>
            </a:extLst>
          </p:cNvPr>
          <p:cNvSpPr txBox="1"/>
          <p:nvPr/>
        </p:nvSpPr>
        <p:spPr>
          <a:xfrm>
            <a:off x="697839" y="5926832"/>
            <a:ext cx="1892292" cy="523813"/>
          </a:xfrm>
          <a:prstGeom prst="rect">
            <a:avLst/>
          </a:prstGeom>
          <a:noFill/>
        </p:spPr>
        <p:txBody>
          <a:bodyPr rtlCol="0" wrap="square">
            <a:spAutoFit/>
          </a:bodyPr>
          <a:lstStyle/>
          <a:p>
            <a:endParaRPr altLang="en-US" dirty="0" lang="zh-CN"/>
          </a:p>
        </p:txBody>
      </p:sp>
      <p:sp>
        <p:nvSpPr>
          <p:cNvPr id="35" name="文本占位符 1">
            <a:extLst>
              <a:ext uri="{FF2B5EF4-FFF2-40B4-BE49-F238E27FC236}">
                <a16:creationId xmlns:a16="http://schemas.microsoft.com/office/drawing/2014/main" id="{5638DEFB-27EA-4AF4-A7A6-630B10BEB62E}"/>
              </a:ext>
            </a:extLst>
          </p:cNvPr>
          <p:cNvSpPr txBox="1">
            <a:spLocks/>
          </p:cNvSpPr>
          <p:nvPr/>
        </p:nvSpPr>
        <p:spPr>
          <a:xfrm>
            <a:off x="429109" y="5802690"/>
            <a:ext cx="11268687" cy="1107996"/>
          </a:xfrm>
          <a:prstGeom prst="rect">
            <a:avLst/>
          </a:prstGeom>
        </p:spPr>
        <p:txBody>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l" lvl="0" indent="-285750" marL="285750">
              <a:buFont typeface="Arial"/>
              <a:buChar char="•"/>
            </a:pPr>
            <a:r>
              <a:rPr lang="en-US" sz="1400" b="false" i="false" u="none">
                <a:solidFill>
                  <a:srgbClr val="000000"/>
                </a:solidFill>
                <a:latin typeface="Arial"/>
              </a:rPr>
              <a:t>The process becomes more and more simplified, the accuracy is higher and higher, and the speed is faster and faster.</a:t>
            </a:r>
          </a:p>
          <a:p>
            <a:pPr algn="l" lvl="0" indent="-285750" marL="285750">
              <a:buFont typeface="Arial"/>
              <a:buChar char="•"/>
            </a:pPr>
            <a:r>
              <a:rPr lang="en-US" sz="1400" b="false" i="false" u="none">
                <a:solidFill>
                  <a:srgbClr val="000000"/>
                </a:solidFill>
                <a:latin typeface="Arial"/>
              </a:rPr>
              <a:t>At present, generally speaking, the accuracy of anchor based is higher, and anchor free may be the future trend.</a:t>
            </a:r>
          </a:p>
          <a:p>
            <a:pPr algn="l" lvl="0" indent="-285750" marL="285750">
              <a:buFont typeface="Arial"/>
              <a:buChar char="•"/>
            </a:pPr>
            <a:r>
              <a:rPr lang="en-US" sz="1400" b="false" i="false" u="none">
                <a:solidFill>
                  <a:srgbClr val="000000"/>
                </a:solidFill>
                <a:latin typeface="Arial"/>
              </a:rPr>
              <a:t>It is necessary to solve the problem of imbalance in target detection, such as imbalance of positive and negative samples, imbalance of IOU distribution, and imbalance of object scale.</a:t>
            </a:r>
          </a:p>
        </p:txBody>
      </p:sp>
      <p:sp>
        <p:nvSpPr>
          <p:cNvPr id="36" name="文本框 35">
            <a:extLst>
              <a:ext uri="{FF2B5EF4-FFF2-40B4-BE49-F238E27FC236}">
                <a16:creationId xmlns:a16="http://schemas.microsoft.com/office/drawing/2014/main" id="{133F44C7-E61D-455E-82D7-2DDD9D1F5894}"/>
              </a:ext>
            </a:extLst>
          </p:cNvPr>
          <p:cNvSpPr txBox="1"/>
          <p:nvPr/>
        </p:nvSpPr>
        <p:spPr>
          <a:xfrm>
            <a:off x="-41060" y="4688635"/>
            <a:ext cx="6731868" cy="369332"/>
          </a:xfrm>
          <a:prstGeom prst="rect">
            <a:avLst/>
          </a:prstGeom>
          <a:noFill/>
        </p:spPr>
        <p:txBody>
          <a:bodyPr rtlCol="0" wrap="square">
            <a:spAutoFit/>
          </a:bodyPr>
          <a:lstStyle/>
          <a:p>
            <a:pPr algn="l" lvl="0" marL="0"/>
            <a:r>
              <a:rPr lang="en-US" sz="1500" b="false" i="false" u="none">
                <a:solidFill>
                  <a:srgbClr val="00B0F0"/>
                </a:solidFill>
                <a:latin typeface="Arial"/>
              </a:rPr>
              <a:t>One stage：</a:t>
            </a:r>
          </a:p>
        </p:txBody>
      </p:sp>
      <p:sp>
        <p:nvSpPr>
          <p:cNvPr id="37" name="文本框 36">
            <a:extLst>
              <a:ext uri="{FF2B5EF4-FFF2-40B4-BE49-F238E27FC236}">
                <a16:creationId xmlns:a16="http://schemas.microsoft.com/office/drawing/2014/main" id="{C2E87CDE-056F-40BF-8F77-ABDD8E9B5DC2}"/>
              </a:ext>
            </a:extLst>
          </p:cNvPr>
          <p:cNvSpPr txBox="1"/>
          <p:nvPr/>
        </p:nvSpPr>
        <p:spPr>
          <a:xfrm>
            <a:off x="-41061" y="1972532"/>
            <a:ext cx="7815060" cy="369332"/>
          </a:xfrm>
          <a:prstGeom prst="rect">
            <a:avLst/>
          </a:prstGeom>
          <a:noFill/>
        </p:spPr>
        <p:txBody>
          <a:bodyPr rtlCol="0" wrap="square">
            <a:spAutoFit/>
          </a:bodyPr>
          <a:lstStyle/>
          <a:p>
            <a:pPr algn="l" lvl="0" marL="0"/>
            <a:r>
              <a:rPr lang="en-US" sz="1500" b="false" i="false" u="none">
                <a:solidFill>
                  <a:srgbClr val="00B050"/>
                </a:solidFill>
                <a:latin typeface="Arial"/>
              </a:rPr>
              <a:t>Two stage：</a:t>
            </a:r>
          </a:p>
        </p:txBody>
      </p:sp>
      <p:sp>
        <p:nvSpPr>
          <p:cNvPr id="38" name="object 31">
            <a:extLst>
              <a:ext uri="{FF2B5EF4-FFF2-40B4-BE49-F238E27FC236}">
                <a16:creationId xmlns:a16="http://schemas.microsoft.com/office/drawing/2014/main" id="{3AB62AC9-DAA7-424E-8163-487317C1F160}"/>
              </a:ext>
            </a:extLst>
          </p:cNvPr>
          <p:cNvSpPr txBox="1"/>
          <p:nvPr/>
        </p:nvSpPr>
        <p:spPr>
          <a:xfrm>
            <a:off x="10691160" y="2738898"/>
            <a:ext cx="1765935" cy="805349"/>
          </a:xfrm>
          <a:prstGeom prst="rect">
            <a:avLst/>
          </a:prstGeom>
        </p:spPr>
        <p:txBody>
          <a:bodyPr bIns="0" lIns="0" rIns="0" rtlCol="0" tIns="12700" vert="horz" wrap="square">
            <a:spAutoFit/>
          </a:bodyPr>
          <a:lstStyle/>
          <a:p>
            <a:pPr algn="ctr" marR="30480">
              <a:lnSpc>
                <a:spcPct val="150000"/>
              </a:lnSpc>
              <a:spcBef>
                <a:spcPts val="100"/>
              </a:spcBef>
            </a:pPr>
            <a:r>
              <a:rPr altLang="zh-CN" dirty="0" err="1" lang="en-US" spc="-5">
                <a:solidFill>
                  <a:srgbClr val="00B050"/>
                </a:solidFill>
                <a:latin panose="020B0604020202020204" typeface="Arial"/>
                <a:cs panose="020B0604020202020204" typeface="Arial"/>
              </a:rPr>
              <a:t>Stitcher</a:t>
            </a:r>
            <a:endParaRPr altLang="zh-CN" dirty="0" lang="en-US" spc="-5">
              <a:solidFill>
                <a:srgbClr val="00B050"/>
              </a:solidFill>
              <a:latin panose="020B0604020202020204" typeface="Arial"/>
              <a:cs panose="020B0604020202020204" typeface="Arial"/>
            </a:endParaRPr>
          </a:p>
          <a:p>
            <a:pPr algn="ctr" marR="30480">
              <a:lnSpc>
                <a:spcPct val="150000"/>
              </a:lnSpc>
              <a:spcBef>
                <a:spcPts val="100"/>
              </a:spcBef>
            </a:pPr>
            <a:r>
              <a:rPr altLang="zh-CN" b="1" dirty="0" err="1" lang="en-US" spc="-5">
                <a:solidFill>
                  <a:srgbClr val="00B050"/>
                </a:solidFill>
                <a:latin panose="020B0604020202020204" typeface="Arial"/>
                <a:cs panose="020B0604020202020204" typeface="Arial"/>
              </a:rPr>
              <a:t>RepPoints</a:t>
            </a:r>
            <a:endParaRPr b="1" dirty="0" spc="-5">
              <a:solidFill>
                <a:srgbClr val="00B050"/>
              </a:solidFill>
              <a:latin panose="020B0604020202020204" typeface="Arial"/>
              <a:cs panose="020B0604020202020204" typeface="Arial"/>
            </a:endParaRPr>
          </a:p>
        </p:txBody>
      </p:sp>
      <p:sp>
        <p:nvSpPr>
          <p:cNvPr id="41" name="object 13">
            <a:extLst>
              <a:ext uri="{FF2B5EF4-FFF2-40B4-BE49-F238E27FC236}">
                <a16:creationId xmlns:a16="http://schemas.microsoft.com/office/drawing/2014/main" id="{939917BA-AF4B-48E1-B02C-D7767E476536}"/>
              </a:ext>
            </a:extLst>
          </p:cNvPr>
          <p:cNvSpPr/>
          <p:nvPr/>
        </p:nvSpPr>
        <p:spPr>
          <a:xfrm>
            <a:off x="9688599" y="5037213"/>
            <a:ext cx="148812" cy="173541"/>
          </a:xfrm>
          <a:prstGeom prst="rect">
            <a:avLst/>
          </a:prstGeom>
          <a:blipFill>
            <a:blip cstate="print" r:embed="rId3"/>
            <a:stretch>
              <a:fillRect/>
            </a:stretch>
          </a:blipFill>
        </p:spPr>
        <p:txBody>
          <a:bodyPr bIns="0" lIns="0" rIns="0" rtlCol="0" tIns="0" wrap="square"/>
          <a:lstStyle/>
          <a:p>
            <a:endParaRPr/>
          </a:p>
        </p:txBody>
      </p:sp>
      <p:sp>
        <p:nvSpPr>
          <p:cNvPr id="42" name="object 14">
            <a:extLst>
              <a:ext uri="{FF2B5EF4-FFF2-40B4-BE49-F238E27FC236}">
                <a16:creationId xmlns:a16="http://schemas.microsoft.com/office/drawing/2014/main" id="{2D661A96-9F15-4CD4-BCD3-276D49D85BAA}"/>
              </a:ext>
            </a:extLst>
          </p:cNvPr>
          <p:cNvSpPr/>
          <p:nvPr/>
        </p:nvSpPr>
        <p:spPr>
          <a:xfrm>
            <a:off x="8078467" y="5123985"/>
            <a:ext cx="1622650" cy="0"/>
          </a:xfrm>
          <a:custGeom>
            <a:avLst/>
            <a:gdLst/>
            <a:ahLst/>
            <a:cxnLst/>
            <a:rect b="b" l="l" r="r" t="t"/>
            <a:pathLst>
              <a:path w="1892300">
                <a:moveTo>
                  <a:pt x="1891990" y="0"/>
                </a:moveTo>
                <a:lnTo>
                  <a:pt x="0" y="1"/>
                </a:lnTo>
              </a:path>
            </a:pathLst>
          </a:custGeom>
          <a:ln w="28575">
            <a:solidFill>
              <a:srgbClr val="000000"/>
            </a:solidFill>
          </a:ln>
        </p:spPr>
        <p:txBody>
          <a:bodyPr bIns="0" lIns="0" rIns="0" rtlCol="0" tIns="0" wrap="square"/>
          <a:lstStyle/>
          <a:p>
            <a:endParaRPr/>
          </a:p>
        </p:txBody>
      </p:sp>
      <p:sp>
        <p:nvSpPr>
          <p:cNvPr id="43" name="object 13">
            <a:extLst>
              <a:ext uri="{FF2B5EF4-FFF2-40B4-BE49-F238E27FC236}">
                <a16:creationId xmlns:a16="http://schemas.microsoft.com/office/drawing/2014/main" id="{774CF064-88C0-4FD6-B463-C1EB8A153ACF}"/>
              </a:ext>
            </a:extLst>
          </p:cNvPr>
          <p:cNvSpPr/>
          <p:nvPr/>
        </p:nvSpPr>
        <p:spPr>
          <a:xfrm>
            <a:off x="11424322" y="5037213"/>
            <a:ext cx="148812" cy="173541"/>
          </a:xfrm>
          <a:prstGeom prst="rect">
            <a:avLst/>
          </a:prstGeom>
          <a:blipFill>
            <a:blip cstate="print" r:embed="rId3"/>
            <a:stretch>
              <a:fillRect/>
            </a:stretch>
          </a:blipFill>
        </p:spPr>
        <p:txBody>
          <a:bodyPr bIns="0" lIns="0" rIns="0" rtlCol="0" tIns="0" wrap="square"/>
          <a:lstStyle/>
          <a:p>
            <a:endParaRPr/>
          </a:p>
        </p:txBody>
      </p:sp>
      <p:sp>
        <p:nvSpPr>
          <p:cNvPr id="44" name="object 14">
            <a:extLst>
              <a:ext uri="{FF2B5EF4-FFF2-40B4-BE49-F238E27FC236}">
                <a16:creationId xmlns:a16="http://schemas.microsoft.com/office/drawing/2014/main" id="{16B6328A-4077-4F5D-80BD-E5D1154CF1DA}"/>
              </a:ext>
            </a:extLst>
          </p:cNvPr>
          <p:cNvSpPr/>
          <p:nvPr/>
        </p:nvSpPr>
        <p:spPr>
          <a:xfrm>
            <a:off x="9814190" y="5123985"/>
            <a:ext cx="1622650" cy="0"/>
          </a:xfrm>
          <a:custGeom>
            <a:avLst/>
            <a:gdLst/>
            <a:ahLst/>
            <a:cxnLst/>
            <a:rect b="b" l="l" r="r" t="t"/>
            <a:pathLst>
              <a:path w="1892300">
                <a:moveTo>
                  <a:pt x="1891990" y="0"/>
                </a:moveTo>
                <a:lnTo>
                  <a:pt x="0" y="1"/>
                </a:lnTo>
              </a:path>
            </a:pathLst>
          </a:custGeom>
          <a:ln w="28575">
            <a:solidFill>
              <a:srgbClr val="000000"/>
            </a:solidFill>
          </a:ln>
        </p:spPr>
        <p:txBody>
          <a:bodyPr bIns="0" lIns="0" rIns="0" rtlCol="0" tIns="0" wrap="square"/>
          <a:lstStyle/>
          <a:p>
            <a:endParaRPr/>
          </a:p>
        </p:txBody>
      </p:sp>
      <p:sp>
        <p:nvSpPr>
          <p:cNvPr id="45" name="object 21">
            <a:extLst>
              <a:ext uri="{FF2B5EF4-FFF2-40B4-BE49-F238E27FC236}">
                <a16:creationId xmlns:a16="http://schemas.microsoft.com/office/drawing/2014/main" id="{FB4B928F-9012-4948-A178-0046A71652EB}"/>
              </a:ext>
            </a:extLst>
          </p:cNvPr>
          <p:cNvSpPr txBox="1"/>
          <p:nvPr/>
        </p:nvSpPr>
        <p:spPr>
          <a:xfrm>
            <a:off x="9391225" y="5332170"/>
            <a:ext cx="534035" cy="299720"/>
          </a:xfrm>
          <a:prstGeom prst="rect">
            <a:avLst/>
          </a:prstGeom>
        </p:spPr>
        <p:txBody>
          <a:bodyPr bIns="0" lIns="0" rIns="0" rtlCol="0" tIns="12700" vert="horz" wrap="square">
            <a:spAutoFit/>
          </a:bodyPr>
          <a:lstStyle/>
          <a:p>
            <a:pPr marL="12700">
              <a:lnSpc>
                <a:spcPct val="100000"/>
              </a:lnSpc>
              <a:spcBef>
                <a:spcPts val="100"/>
              </a:spcBef>
            </a:pPr>
            <a:r>
              <a:rPr dirty="0" spc="-5" sz="1800">
                <a:latin panose="020B0604020202020204" typeface="Arial"/>
                <a:cs panose="020B0604020202020204" typeface="Arial"/>
              </a:rPr>
              <a:t>201</a:t>
            </a:r>
            <a:r>
              <a:rPr altLang="zh-CN" dirty="0" lang="en-US" spc="-5" sz="1800">
                <a:latin panose="020B0604020202020204" typeface="Arial"/>
                <a:cs panose="020B0604020202020204" typeface="Arial"/>
              </a:rPr>
              <a:t>9</a:t>
            </a:r>
            <a:endParaRPr dirty="0" sz="1800">
              <a:latin panose="020B0604020202020204" typeface="Arial"/>
              <a:cs panose="020B0604020202020204" typeface="Arial"/>
            </a:endParaRPr>
          </a:p>
        </p:txBody>
      </p:sp>
      <p:sp>
        <p:nvSpPr>
          <p:cNvPr id="46" name="object 21">
            <a:extLst>
              <a:ext uri="{FF2B5EF4-FFF2-40B4-BE49-F238E27FC236}">
                <a16:creationId xmlns:a16="http://schemas.microsoft.com/office/drawing/2014/main" id="{0E4C9DE1-843E-435B-B903-2992A162109A}"/>
              </a:ext>
            </a:extLst>
          </p:cNvPr>
          <p:cNvSpPr txBox="1"/>
          <p:nvPr/>
        </p:nvSpPr>
        <p:spPr>
          <a:xfrm>
            <a:off x="11163761" y="5332170"/>
            <a:ext cx="534035" cy="299720"/>
          </a:xfrm>
          <a:prstGeom prst="rect">
            <a:avLst/>
          </a:prstGeom>
        </p:spPr>
        <p:txBody>
          <a:bodyPr bIns="0" lIns="0" rIns="0" rtlCol="0" tIns="12700" vert="horz" wrap="square">
            <a:spAutoFit/>
          </a:bodyPr>
          <a:lstStyle/>
          <a:p>
            <a:pPr marL="12700">
              <a:lnSpc>
                <a:spcPct val="100000"/>
              </a:lnSpc>
              <a:spcBef>
                <a:spcPts val="100"/>
              </a:spcBef>
            </a:pPr>
            <a:r>
              <a:rPr dirty="0" spc="-5" sz="1800">
                <a:latin panose="020B0604020202020204" typeface="Arial"/>
                <a:cs panose="020B0604020202020204" typeface="Arial"/>
              </a:rPr>
              <a:t>20</a:t>
            </a:r>
            <a:r>
              <a:rPr altLang="zh-CN" dirty="0" lang="en-US" spc="-5" sz="1800">
                <a:latin panose="020B0604020202020204" typeface="Arial"/>
                <a:cs panose="020B0604020202020204" typeface="Arial"/>
              </a:rPr>
              <a:t>20</a:t>
            </a:r>
            <a:endParaRPr dirty="0" sz="1800">
              <a:latin panose="020B0604020202020204" typeface="Arial"/>
              <a:cs panose="020B0604020202020204" typeface="Arial"/>
            </a:endParaRPr>
          </a:p>
        </p:txBody>
      </p:sp>
      <p:sp>
        <p:nvSpPr>
          <p:cNvPr id="47" name="object 31">
            <a:extLst>
              <a:ext uri="{FF2B5EF4-FFF2-40B4-BE49-F238E27FC236}">
                <a16:creationId xmlns:a16="http://schemas.microsoft.com/office/drawing/2014/main" id="{88C00296-D2A0-4012-8EDD-D4207A263AAF}"/>
              </a:ext>
            </a:extLst>
          </p:cNvPr>
          <p:cNvSpPr txBox="1"/>
          <p:nvPr/>
        </p:nvSpPr>
        <p:spPr>
          <a:xfrm>
            <a:off x="10547810" y="4356983"/>
            <a:ext cx="1765935" cy="289823"/>
          </a:xfrm>
          <a:prstGeom prst="rect">
            <a:avLst/>
          </a:prstGeom>
        </p:spPr>
        <p:txBody>
          <a:bodyPr bIns="0" lIns="0" rIns="0" rtlCol="0" tIns="12700" vert="horz" wrap="square">
            <a:spAutoFit/>
          </a:bodyPr>
          <a:lstStyle/>
          <a:p>
            <a:pPr algn="ctr" marR="30480">
              <a:lnSpc>
                <a:spcPct val="100000"/>
              </a:lnSpc>
              <a:spcBef>
                <a:spcPts val="100"/>
              </a:spcBef>
            </a:pPr>
            <a:r>
              <a:rPr dirty="0" lang="en-US" spc="-5">
                <a:solidFill>
                  <a:srgbClr val="00B0F0"/>
                </a:solidFill>
                <a:latin panose="020B0604020202020204" typeface="Arial"/>
                <a:cs panose="020B0604020202020204" typeface="Arial"/>
              </a:rPr>
              <a:t>YOLO4</a:t>
            </a:r>
            <a:endParaRPr dirty="0" spc="-5">
              <a:solidFill>
                <a:srgbClr val="00B0F0"/>
              </a:solidFill>
              <a:latin panose="020B0604020202020204" typeface="Arial"/>
              <a:cs panose="020B0604020202020204" typeface="Arial"/>
            </a:endParaRPr>
          </a:p>
        </p:txBody>
      </p:sp>
    </p:spTree>
    <p:extLst>
      <p:ext uri="{BB962C8B-B14F-4D97-AF65-F5344CB8AC3E}">
        <p14:creationId xmlns:p14="http://schemas.microsoft.com/office/powerpoint/2010/main" val="3331174605"/>
      </p:ext>
    </p:extLst>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893AADB-0E8D-4987-B368-BD426EC66FB6}"/>
              </a:ext>
            </a:extLst>
          </p:cNvPr>
          <p:cNvSpPr>
            <a:spLocks noGrp="1"/>
          </p:cNvSpPr>
          <p:nvPr>
            <p:ph idx="13" sz="quarter" type="body"/>
          </p:nvPr>
        </p:nvSpPr>
        <p:spPr>
          <a:xfrm>
            <a:off x="1066800" y="1953060"/>
            <a:ext cx="9220200" cy="369332"/>
          </a:xfrm>
        </p:spPr>
        <p:txBody>
          <a:bodyPr/>
          <a:lstStyle/>
          <a:p>
            <a:pPr lvl="0" indent="-457200" marL="457200"/>
            <a:r>
              <a:rPr lang="en-US" sz="1200" b="false" i="false" u="none">
                <a:solidFill>
                  <a:srgbClr val="000000"/>
                </a:solidFill>
                <a:latin typeface="Arial"/>
              </a:rPr>
              <a:t>There are many kinds of imbalances in target detection, which will affect the final detection accuracy. The summary is as follows:</a:t>
            </a:r>
          </a:p>
        </p:txBody>
      </p:sp>
      <p:sp>
        <p:nvSpPr>
          <p:cNvPr id="3" name="标题 2">
            <a:extLst>
              <a:ext uri="{FF2B5EF4-FFF2-40B4-BE49-F238E27FC236}">
                <a16:creationId xmlns:a16="http://schemas.microsoft.com/office/drawing/2014/main" id="{41771C35-EB93-426A-A706-0516A46BC75E}"/>
              </a:ext>
            </a:extLst>
          </p:cNvPr>
          <p:cNvSpPr>
            <a:spLocks noGrp="1"/>
          </p:cNvSpPr>
          <p:nvPr>
            <p:ph type="title"/>
          </p:nvPr>
        </p:nvSpPr>
        <p:spPr/>
        <p:txBody>
          <a:bodyPr/>
          <a:lstStyle/>
          <a:p>
            <a:pPr lvl="0"/>
            <a:r>
              <a:rPr lang="en-US" sz="1800" b="false" i="false" u="none">
                <a:solidFill>
                  <a:srgbClr val="000000"/>
                </a:solidFill>
                <a:latin typeface="Arial"/>
              </a:rPr>
              <a:t>Unbalanced summary of target detection</a:t>
            </a:r>
          </a:p>
        </p:txBody>
      </p:sp>
      <p:graphicFrame>
        <p:nvGraphicFramePr>
          <p:cNvPr id="9" name="表格 9">
            <a:extLst>
              <a:ext uri="{FF2B5EF4-FFF2-40B4-BE49-F238E27FC236}">
                <a16:creationId xmlns:a16="http://schemas.microsoft.com/office/drawing/2014/main" id="{A0FF87D5-FFC9-4446-A6B3-08CB4A0F8BA7}"/>
              </a:ext>
            </a:extLst>
          </p:cNvPr>
          <p:cNvGraphicFramePr>
            <a:graphicFrameLocks noGrp="1"/>
          </p:cNvGraphicFramePr>
          <p:nvPr>
            <p:extLst>
              <p:ext uri="{D42A27DB-BD31-4B8C-83A1-F6EECF244321}">
                <p14:modId xmlns:p14="http://schemas.microsoft.com/office/powerpoint/2010/main" val="3252977520"/>
              </p:ext>
            </p:extLst>
          </p:nvPr>
        </p:nvGraphicFramePr>
        <p:xfrm>
          <a:off x="1447800" y="3200400"/>
          <a:ext cx="9448800" cy="2590800"/>
        </p:xfrm>
        <a:graphic>
          <a:graphicData uri="http://schemas.openxmlformats.org/drawingml/2006/table">
            <a:tbl>
              <a:tblPr bandRow="1" firstRow="1">
                <a:tableStyleId>{5C22544A-7EE6-4342-B048-85BDC9FD1C3A}</a:tableStyleId>
              </a:tblPr>
              <a:tblGrid>
                <a:gridCol w="2971800">
                  <a:extLst>
                    <a:ext uri="{9D8B030D-6E8A-4147-A177-3AD203B41FA5}">
                      <a16:colId xmlns:a16="http://schemas.microsoft.com/office/drawing/2014/main" val="124469972"/>
                    </a:ext>
                  </a:extLst>
                </a:gridCol>
                <a:gridCol w="6477000">
                  <a:extLst>
                    <a:ext uri="{9D8B030D-6E8A-4147-A177-3AD203B41FA5}">
                      <a16:colId xmlns:a16="http://schemas.microsoft.com/office/drawing/2014/main" val="1647510399"/>
                    </a:ext>
                  </a:extLst>
                </a:gridCol>
              </a:tblGrid>
              <a:tr h="370840">
                <a:tc>
                  <a:txBody>
                    <a:bodyPr/>
                    <a:lstStyle/>
                    <a:p>
                      <a:pPr algn="ctr" lvl="0" marL="0"/>
                      <a:r>
                        <a:rPr lang="en-US" sz="1500" b="false" i="false" u="none">
                          <a:solidFill>
                            <a:srgbClr val="000000"/>
                          </a:solidFill>
                          <a:latin typeface="Arial"/>
                        </a:rPr>
                        <a:t>category</a:t>
                      </a:r>
                    </a:p>
                  </a:txBody>
                  <a:tcPr/>
                </a:tc>
                <a:tc>
                  <a:txBody>
                    <a:bodyPr/>
                    <a:lstStyle/>
                    <a:p>
                      <a:pPr algn="ctr" lvl="0" marL="0"/>
                      <a:r>
                        <a:rPr lang="en-US" sz="1500" b="false" i="false" u="none">
                          <a:solidFill>
                            <a:srgbClr val="000000"/>
                          </a:solidFill>
                          <a:latin typeface="Arial"/>
                        </a:rPr>
                        <a:t>sketch</a:t>
                      </a:r>
                    </a:p>
                  </a:txBody>
                  <a:tcPr/>
                </a:tc>
                <a:extLst>
                  <a:ext uri="{0D108BD9-81ED-4DB2-BD59-A6C34878D82A}">
                    <a16:rowId xmlns:a16="http://schemas.microsoft.com/office/drawing/2014/main" val="2369042796"/>
                  </a:ext>
                </a:extLst>
              </a:tr>
              <a:tr h="370840">
                <a:tc>
                  <a:txBody>
                    <a:bodyPr/>
                    <a:lstStyle/>
                    <a:p>
                      <a:pPr algn="l" lvl="0" indent="0" marL="0"/>
                      <a:r>
                        <a:rPr lang="en-US" sz="1100" b="false" i="false" u="none">
                          <a:solidFill>
                            <a:srgbClr val="000000"/>
                          </a:solidFill>
                          <a:latin typeface="Arial"/>
                        </a:rPr>
                        <a:t>Imbalance of positive and negative samples</a:t>
                      </a:r>
                    </a:p>
                  </a:txBody>
                  <a:tcPr/>
                </a:tc>
                <a:tc>
                  <a:txBody>
                    <a:bodyPr/>
                    <a:lstStyle/>
                    <a:p>
                      <a:pPr algn="l" lvl="0" marL="0"/>
                      <a:r>
                        <a:rPr lang="en-US" sz="1000" b="true" i="false" u="none">
                          <a:solidFill>
                            <a:srgbClr val="000000"/>
                          </a:solidFill>
                          <a:latin typeface="Arial"/>
                        </a:rPr>
                        <a:t>The foreground and background are unbalanced, and the number of different types of input bounding boxes in the foreground is unbalanced.</a:t>
                      </a:r>
                    </a:p>
                  </a:txBody>
                  <a:tcPr/>
                </a:tc>
                <a:extLst>
                  <a:ext uri="{0D108BD9-81ED-4DB2-BD59-A6C34878D82A}">
                    <a16:rowId xmlns:a16="http://schemas.microsoft.com/office/drawing/2014/main" val="1320799872"/>
                  </a:ext>
                </a:extLst>
              </a:tr>
              <a:tr h="370840">
                <a:tc>
                  <a:txBody>
                    <a:bodyPr/>
                    <a:lstStyle/>
                    <a:p>
                      <a:pPr algn="l" lvl="0" marL="0"/>
                      <a:r>
                        <a:rPr lang="en-US" sz="1500" b="false" i="false" u="none">
                          <a:solidFill>
                            <a:srgbClr val="000000"/>
                          </a:solidFill>
                          <a:latin typeface="Arial"/>
                        </a:rPr>
                        <a:t>Scale imbalance</a:t>
                      </a:r>
                    </a:p>
                  </a:txBody>
                  <a:tcPr/>
                </a:tc>
                <a:tc>
                  <a:txBody>
                    <a:bodyPr/>
                    <a:lstStyle/>
                    <a:p>
                      <a:pPr algn="l" lvl="0" marL="0"/>
                      <a:r>
                        <a:rPr lang="en-US" sz="1000" b="true" i="false" u="none">
                          <a:solidFill>
                            <a:srgbClr val="000000"/>
                          </a:solidFill>
                          <a:latin typeface="Arial"/>
                        </a:rPr>
                        <a:t>The scale of input image and bounding box is unbalanced, and the contribution of different feature layers to the final result is unbalanced.</a:t>
                      </a:r>
                    </a:p>
                  </a:txBody>
                  <a:tcPr/>
                </a:tc>
                <a:extLst>
                  <a:ext uri="{0D108BD9-81ED-4DB2-BD59-A6C34878D82A}">
                    <a16:rowId xmlns:a16="http://schemas.microsoft.com/office/drawing/2014/main" val="4094222226"/>
                  </a:ext>
                </a:extLst>
              </a:tr>
              <a:tr h="370840">
                <a:tc>
                  <a:txBody>
                    <a:bodyPr/>
                    <a:lstStyle/>
                    <a:p>
                      <a:pPr algn="l" lvl="0" marL="0"/>
                      <a:r>
                        <a:rPr lang="en-US" sz="1500" b="false" i="false" u="none">
                          <a:solidFill>
                            <a:srgbClr val="000000"/>
                          </a:solidFill>
                          <a:latin typeface="Arial"/>
                        </a:rPr>
                        <a:t>Spatial imbalance</a:t>
                      </a:r>
                    </a:p>
                  </a:txBody>
                  <a:tcPr/>
                </a:tc>
                <a:tc>
                  <a:txBody>
                    <a:bodyPr/>
                    <a:lstStyle/>
                    <a:p>
                      <a:pPr algn="l" lvl="0" marL="0"/>
                      <a:r>
                        <a:rPr lang="en-US" sz="1000" b="true" i="false" u="none">
                          <a:solidFill>
                            <a:srgbClr val="000000"/>
                          </a:solidFill>
                          <a:latin typeface="Arial"/>
                        </a:rPr>
                        <a:t>The distribution of IOU is unbalanced, and the contribution of different samples to regression loss is unbalanced.</a:t>
                      </a:r>
                    </a:p>
                  </a:txBody>
                  <a:tcPr/>
                </a:tc>
                <a:extLst>
                  <a:ext uri="{0D108BD9-81ED-4DB2-BD59-A6C34878D82A}">
                    <a16:rowId xmlns:a16="http://schemas.microsoft.com/office/drawing/2014/main" val="3293708166"/>
                  </a:ext>
                </a:extLst>
              </a:tr>
              <a:tr h="370840">
                <a:tc>
                  <a:txBody>
                    <a:bodyPr/>
                    <a:lstStyle/>
                    <a:p>
                      <a:pPr algn="l" lvl="0" marL="0"/>
                      <a:r>
                        <a:rPr lang="en-US" sz="1500" b="false" i="false" u="none">
                          <a:solidFill>
                            <a:srgbClr val="000000"/>
                          </a:solidFill>
                          <a:latin typeface="Arial"/>
                        </a:rPr>
                        <a:t>Imbalance of objective function</a:t>
                      </a:r>
                    </a:p>
                  </a:txBody>
                  <a:tcPr/>
                </a:tc>
                <a:tc>
                  <a:txBody>
                    <a:bodyPr/>
                    <a:lstStyle/>
                    <a:p>
                      <a:pPr algn="l" lvl="0" marL="0"/>
                      <a:r>
                        <a:rPr lang="en-US" sz="1000" b="true" i="false" u="none">
                          <a:solidFill>
                            <a:srgbClr val="000000"/>
                          </a:solidFill>
                          <a:latin typeface="Arial"/>
                        </a:rPr>
                        <a:t>The contribution of different tasks (such as regression and classification) to global loss is unbalanced.</a:t>
                      </a:r>
                    </a:p>
                  </a:txBody>
                  <a:tcPr/>
                </a:tc>
                <a:extLst>
                  <a:ext uri="{0D108BD9-81ED-4DB2-BD59-A6C34878D82A}">
                    <a16:rowId xmlns:a16="http://schemas.microsoft.com/office/drawing/2014/main" val="931314410"/>
                  </a:ext>
                </a:extLst>
              </a:tr>
            </a:tbl>
          </a:graphicData>
        </a:graphic>
      </p:graphicFrame>
    </p:spTree>
    <p:extLst>
      <p:ext uri="{BB962C8B-B14F-4D97-AF65-F5344CB8AC3E}">
        <p14:creationId xmlns:p14="http://schemas.microsoft.com/office/powerpoint/2010/main" val="1742305974"/>
      </p:ext>
    </p:extLst>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18A4BD-2AE7-4879-9F24-9F0CAED23AB8}"/>
              </a:ext>
            </a:extLst>
          </p:cNvPr>
          <p:cNvSpPr>
            <a:spLocks noGrp="1"/>
          </p:cNvSpPr>
          <p:nvPr>
            <p:ph type="title"/>
          </p:nvPr>
        </p:nvSpPr>
        <p:spPr>
          <a:xfrm>
            <a:off x="990600" y="1066800"/>
            <a:ext cx="5105400" cy="492125"/>
          </a:xfrm>
        </p:spPr>
        <p:txBody>
          <a:bodyPr/>
          <a:lstStyle/>
          <a:p>
            <a:pPr lvl="0"/>
            <a:r>
              <a:rPr lang="en-US" sz="2200" b="false" i="false" u="none">
                <a:solidFill>
                  <a:srgbClr val="000000"/>
                </a:solidFill>
                <a:latin typeface="Arial"/>
              </a:rPr>
              <a:t>Improvement based on Anchor Based</a:t>
            </a:r>
          </a:p>
        </p:txBody>
      </p:sp>
      <p:graphicFrame>
        <p:nvGraphicFramePr>
          <p:cNvPr id="8" name="表格 7">
            <a:extLst>
              <a:ext uri="{FF2B5EF4-FFF2-40B4-BE49-F238E27FC236}">
                <a16:creationId xmlns:a16="http://schemas.microsoft.com/office/drawing/2014/main" id="{5620D6EC-E9B7-41BB-89F3-3B4E7616498E}"/>
              </a:ext>
            </a:extLst>
          </p:cNvPr>
          <p:cNvGraphicFramePr>
            <a:graphicFrameLocks noGrp="1"/>
          </p:cNvGraphicFramePr>
          <p:nvPr>
            <p:extLst>
              <p:ext uri="{D42A27DB-BD31-4B8C-83A1-F6EECF244321}">
                <p14:modId xmlns:p14="http://schemas.microsoft.com/office/powerpoint/2010/main" val="823622346"/>
              </p:ext>
            </p:extLst>
          </p:nvPr>
        </p:nvGraphicFramePr>
        <p:xfrm>
          <a:off x="159543" y="1624330"/>
          <a:ext cx="11872914" cy="5141606"/>
        </p:xfrm>
        <a:graphic>
          <a:graphicData uri="http://schemas.openxmlformats.org/drawingml/2006/table">
            <a:tbl>
              <a:tblPr>
                <a:tableStyleId>{5C22544A-7EE6-4342-B048-85BDC9FD1C3A}</a:tableStyleId>
              </a:tblPr>
              <a:tblGrid>
                <a:gridCol w="1130073">
                  <a:extLst>
                    <a:ext uri="{9D8B030D-6E8A-4147-A177-3AD203B41FA5}">
                      <a16:colId xmlns:a16="http://schemas.microsoft.com/office/drawing/2014/main" val="2592151979"/>
                    </a:ext>
                  </a:extLst>
                </a:gridCol>
                <a:gridCol w="1754712">
                  <a:extLst>
                    <a:ext uri="{9D8B030D-6E8A-4147-A177-3AD203B41FA5}">
                      <a16:colId xmlns:a16="http://schemas.microsoft.com/office/drawing/2014/main" val="4193133062"/>
                    </a:ext>
                  </a:extLst>
                </a:gridCol>
                <a:gridCol w="3287168">
                  <a:extLst>
                    <a:ext uri="{9D8B030D-6E8A-4147-A177-3AD203B41FA5}">
                      <a16:colId xmlns:a16="http://schemas.microsoft.com/office/drawing/2014/main" val="3586397493"/>
                    </a:ext>
                  </a:extLst>
                </a:gridCol>
                <a:gridCol w="5700961">
                  <a:extLst>
                    <a:ext uri="{9D8B030D-6E8A-4147-A177-3AD203B41FA5}">
                      <a16:colId xmlns:a16="http://schemas.microsoft.com/office/drawing/2014/main" val="691388263"/>
                    </a:ext>
                  </a:extLst>
                </a:gridCol>
              </a:tblGrid>
              <a:tr h="271149">
                <a:tc>
                  <a:txBody>
                    <a:bodyPr/>
                    <a:lstStyle/>
                    <a:p>
                      <a:pPr algn="l" lvl="0" marL="0"/>
                      <a:r>
                        <a:rPr lang="en-US" sz="1000" b="false" i="false" u="none">
                          <a:solidFill>
                            <a:srgbClr val="000000"/>
                          </a:solidFill>
                          <a:latin typeface="Arial"/>
                        </a:rPr>
                        <a:t>angle</a:t>
                      </a:r>
                    </a:p>
                  </a:txBody>
                  <a:tcPr anchor="ctr" marB="0" marL="6602" marR="6602" marT="6602"/>
                </a:tc>
                <a:tc>
                  <a:txBody>
                    <a:bodyPr/>
                    <a:lstStyle/>
                    <a:p>
                      <a:pPr algn="l" lvl="0" marL="0"/>
                      <a:r>
                        <a:rPr lang="en-US" sz="1000" b="false" i="false" u="none">
                          <a:solidFill>
                            <a:srgbClr val="000000"/>
                          </a:solidFill>
                          <a:latin typeface="Arial"/>
                        </a:rPr>
                        <a:t>paper</a:t>
                      </a:r>
                    </a:p>
                  </a:txBody>
                  <a:tcPr anchor="ctr" marB="0" marL="6602" marR="6602" marT="6602"/>
                </a:tc>
                <a:tc>
                  <a:txBody>
                    <a:bodyPr/>
                    <a:lstStyle/>
                    <a:p>
                      <a:pPr algn="l" fontAlgn="ctr"/>
                      <a:r>
                        <a:rPr lang="en-US" strike="noStrike" sz="1800" u="none">
                          <a:effectLst/>
                        </a:rPr>
                        <a:t>mAP</a:t>
                      </a:r>
                      <a:endParaRPr b="0" i="0" lang="en-US" strike="noStrike" sz="1800" u="none">
                        <a:solidFill>
                          <a:srgbClr val="00000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lvl="0" marL="0"/>
                      <a:r>
                        <a:rPr lang="en-US" sz="1000" b="false" i="false" u="none">
                          <a:solidFill>
                            <a:srgbClr val="000000"/>
                          </a:solidFill>
                          <a:latin typeface="Arial"/>
                        </a:rPr>
                        <a:t>Job description</a:t>
                      </a:r>
                    </a:p>
                  </a:txBody>
                  <a:tcPr anchor="ctr" marB="0" marL="6602" marR="6602" marT="6602"/>
                </a:tc>
                <a:extLst>
                  <a:ext uri="{0D108BD9-81ED-4DB2-BD59-A6C34878D82A}">
                    <a16:rowId xmlns:a16="http://schemas.microsoft.com/office/drawing/2014/main" val="1837499927"/>
                  </a:ext>
                </a:extLst>
              </a:tr>
              <a:tr h="800702">
                <a:tc>
                  <a:txBody>
                    <a:bodyPr/>
                    <a:lstStyle/>
                    <a:p>
                      <a:pPr algn="l" lvl="0" marL="0"/>
                      <a:r>
                        <a:rPr lang="en-US" sz="2000" b="true" i="false" u="none">
                          <a:solidFill>
                            <a:srgbClr val="000000"/>
                          </a:solidFill>
                          <a:latin typeface="Arial"/>
                        </a:rPr>
                        <a:t>Data level</a:t>
                      </a:r>
                    </a:p>
                  </a:txBody>
                  <a:tcPr anchor="ctr" marB="0" marL="6602" marR="6602" marT="6602"/>
                </a:tc>
                <a:tc>
                  <a:txBody>
                    <a:bodyPr/>
                    <a:lstStyle/>
                    <a:p>
                      <a:pPr algn="l" fontAlgn="ctr"/>
                      <a:r>
                        <a:rPr dirty="0" err="1" lang="en-US" strike="noStrike" sz="1800" u="none">
                          <a:solidFill>
                            <a:srgbClr val="00B050"/>
                          </a:solidFill>
                          <a:effectLst/>
                        </a:rPr>
                        <a:t>Stitcher</a:t>
                      </a:r>
                      <a:endParaRPr b="0" dirty="0" i="0" lang="en-US" strike="noStrike" sz="1800" u="none">
                        <a:solidFill>
                          <a:srgbClr val="00B05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fontAlgn="ctr"/>
                      <a:r>
                        <a:rPr dirty="0" lang="en-US" strike="noStrike" sz="1800" u="none">
                          <a:effectLst/>
                        </a:rPr>
                        <a:t>41.3(Res-101-FPN)</a:t>
                      </a:r>
                      <a:endParaRPr b="0" dirty="0" i="0" lang="en-US" strike="noStrike" sz="1800" u="none">
                        <a:solidFill>
                          <a:srgbClr val="00000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lvl="0" marL="0"/>
                      <a:r>
                        <a:rPr lang="en-US" sz="1200" b="false" i="false" u="none">
                          <a:solidFill>
                            <a:srgbClr val="000000"/>
                          </a:solidFill>
                          <a:latin typeface="Arial"/>
                        </a:rPr>
                        <a:t>Sticcher = use the threshold value of loss of small and medium-sized targets in a single picture to convert the large and medium-sized targets into small and medium-sized targets, and then re join the training.(equivalent to data expansion)</a:t>
                      </a:r>
                    </a:p>
                  </a:txBody>
                  <a:tcPr anchor="ctr" marB="0" marL="6602" marR="6602" marT="6602"/>
                </a:tc>
                <a:extLst>
                  <a:ext uri="{0D108BD9-81ED-4DB2-BD59-A6C34878D82A}">
                    <a16:rowId xmlns:a16="http://schemas.microsoft.com/office/drawing/2014/main" val="3784749908"/>
                  </a:ext>
                </a:extLst>
              </a:tr>
              <a:tr h="1321208">
                <a:tc rowSpan="4">
                  <a:txBody>
                    <a:bodyPr/>
                    <a:lstStyle/>
                    <a:p>
                      <a:pPr algn="l" lvl="0" marL="0"/>
                      <a:r>
                        <a:rPr lang="en-US" sz="2000" b="true" i="false" u="none">
                          <a:solidFill>
                            <a:srgbClr val="000000"/>
                          </a:solidFill>
                          <a:latin typeface="Arial"/>
                        </a:rPr>
                        <a:t>Network level</a:t>
                      </a:r>
                    </a:p>
                  </a:txBody>
                  <a:tcPr anchor="ctr" marB="0" marL="6602" marR="6602" marT="6602"/>
                </a:tc>
                <a:tc>
                  <a:txBody>
                    <a:bodyPr/>
                    <a:lstStyle/>
                    <a:p>
                      <a:pPr algn="l" fontAlgn="ctr"/>
                      <a:r>
                        <a:rPr dirty="0" lang="en-US" strike="noStrike" sz="1800" u="none">
                          <a:solidFill>
                            <a:srgbClr val="00B050"/>
                          </a:solidFill>
                          <a:effectLst/>
                        </a:rPr>
                        <a:t>FPN</a:t>
                      </a:r>
                      <a:endParaRPr b="0" dirty="0" i="0" lang="en-US" strike="noStrike" sz="1800" u="none">
                        <a:solidFill>
                          <a:srgbClr val="00B05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fontAlgn="ctr"/>
                      <a:r>
                        <a:rPr altLang="zh-CN" dirty="0" lang="en-US" strike="noStrike" sz="1800" u="none">
                          <a:effectLst/>
                        </a:rPr>
                        <a:t>36.2</a:t>
                      </a:r>
                      <a:endParaRPr altLang="zh-CN" b="0" dirty="0" i="0" lang="en-US" strike="noStrike" sz="1800" u="none">
                        <a:solidFill>
                          <a:srgbClr val="00000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lvl="0" marL="0"/>
                      <a:r>
                        <a:rPr lang="en-US" sz="1300" b="true" i="false" u="none">
                          <a:solidFill>
                            <a:srgbClr val="000000"/>
                          </a:solidFill>
                          <a:latin typeface="Arial"/>
                        </a:rPr>
                        <a:t>The multi-scale feature fusion (before convolution operation in the current layer, add the sampling on the feature map of the previous layer and the feature map of the current layer, that is, by fusing the sampling on the feature map of the previous layer and the features of the shallow layer to get the deep features) is adopted for prediction.</a:t>
                      </a:r>
                    </a:p>
                  </a:txBody>
                  <a:tcPr anchor="ctr" marB="0" marL="6602" marR="6602" marT="6602"/>
                </a:tc>
                <a:extLst>
                  <a:ext uri="{0D108BD9-81ED-4DB2-BD59-A6C34878D82A}">
                    <a16:rowId xmlns:a16="http://schemas.microsoft.com/office/drawing/2014/main" val="3433748500"/>
                  </a:ext>
                </a:extLst>
              </a:tr>
              <a:tr h="1065478">
                <a:tc vMerge="1">
                  <a:txBody>
                    <a:bodyPr/>
                    <a:lstStyle/>
                    <a:p>
                      <a:pPr algn="l" fontAlgn="ctr"/>
                      <a:endParaRPr altLang="en-US" b="1" dirty="0" i="0" lang="zh-CN" strike="noStrike" sz="1800" u="none">
                        <a:solidFill>
                          <a:srgbClr val="00000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fontAlgn="ctr"/>
                      <a:r>
                        <a:rPr dirty="0" err="1" kern="1200" lang="en-US" sz="1800">
                          <a:solidFill>
                            <a:srgbClr val="00B0F0"/>
                          </a:solidFill>
                        </a:rPr>
                        <a:t>R</a:t>
                      </a:r>
                      <a:r>
                        <a:rPr altLang="zh-CN" dirty="0" err="1" kern="1200" lang="en-US" sz="1800">
                          <a:solidFill>
                            <a:srgbClr val="00B0F0"/>
                          </a:solidFill>
                        </a:rPr>
                        <a:t>etinaNet</a:t>
                      </a:r>
                      <a:endParaRPr dirty="0" kern="1200" lang="en-US" sz="1800">
                        <a:solidFill>
                          <a:srgbClr val="00B0F0"/>
                        </a:solidFill>
                        <a:latin panose="020B0604020202020204" typeface="Arial"/>
                        <a:ea typeface="+mn-ea"/>
                        <a:cs panose="020B0604020202020204" typeface="Arial"/>
                      </a:endParaRPr>
                    </a:p>
                  </a:txBody>
                  <a:tcPr anchor="ctr" marB="0" marL="6602" marR="6602" marT="6602"/>
                </a:tc>
                <a:tc>
                  <a:txBody>
                    <a:bodyPr/>
                    <a:lstStyle/>
                    <a:p>
                      <a:pPr algn="l" fontAlgn="ctr"/>
                      <a:r>
                        <a:rPr altLang="zh-CN" b="1" dirty="0" lang="en-US" strike="noStrike" sz="1800" u="none">
                          <a:solidFill>
                            <a:srgbClr val="000000"/>
                          </a:solidFill>
                          <a:effectLst/>
                        </a:rPr>
                        <a:t>40.8</a:t>
                      </a:r>
                      <a:r>
                        <a:rPr altLang="zh-CN" b="0" dirty="0" lang="en-US" strike="noStrike" sz="1800" u="none">
                          <a:solidFill>
                            <a:srgbClr val="000000"/>
                          </a:solidFill>
                          <a:effectLst/>
                        </a:rPr>
                        <a:t>(ResNeXt-101-FPN)</a:t>
                      </a:r>
                      <a:endParaRPr altLang="zh-CN" b="0" dirty="0" i="0" lang="en-US" strike="noStrike" sz="1800" u="none">
                        <a:solidFill>
                          <a:srgbClr val="00000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lvl="0" marL="0"/>
                      <a:r>
                        <a:rPr lang="en-US" sz="1100" b="true" i="false" u="none">
                          <a:solidFill>
                            <a:srgbClr val="000000"/>
                          </a:solidFill>
                          <a:latin typeface="Arial"/>
                        </a:rPr>
                        <a:t>In order to solve the problem of class imbalance, the cross entropy loss criterion is reshaped. By reducing the weight of samples that are easy to classify, this function makes the model focus more on the samples that are difficult to classify during training, so as to improve the class imbalance of samples and the optimization direction of the model.</a:t>
                      </a:r>
                    </a:p>
                  </a:txBody>
                  <a:tcPr anchor="ctr" marB="0" marL="6602" marR="6602" marT="6602"/>
                </a:tc>
                <a:extLst>
                  <a:ext uri="{0D108BD9-81ED-4DB2-BD59-A6C34878D82A}">
                    <a16:rowId xmlns:a16="http://schemas.microsoft.com/office/drawing/2014/main" val="1545607459"/>
                  </a:ext>
                </a:extLst>
              </a:tr>
              <a:tr h="663458">
                <a:tc vMerge="1">
                  <a:txBody>
                    <a:bodyPr/>
                    <a:lstStyle/>
                    <a:p>
                      <a:pPr algn="l" fontAlgn="ctr"/>
                      <a:endParaRPr altLang="en-US" b="0" dirty="0" i="0" lang="zh-CN" strike="noStrike" sz="1800" u="none">
                        <a:solidFill>
                          <a:srgbClr val="00000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fontAlgn="ctr"/>
                      <a:r>
                        <a:rPr dirty="0" err="1" lang="en-US" strike="noStrike" sz="1800" u="none">
                          <a:solidFill>
                            <a:srgbClr val="00B050"/>
                          </a:solidFill>
                          <a:effectLst/>
                        </a:rPr>
                        <a:t>TridentNet</a:t>
                      </a:r>
                      <a:endParaRPr b="0" dirty="0" i="0" lang="en-US" strike="noStrike" sz="1800" u="none">
                        <a:solidFill>
                          <a:srgbClr val="00B05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fontAlgn="ctr"/>
                      <a:r>
                        <a:rPr dirty="0" lang="en-US" strike="noStrike" sz="1800" u="none">
                          <a:effectLst/>
                        </a:rPr>
                        <a:t>48.4(ResNet-101-Deformable )</a:t>
                      </a:r>
                      <a:endParaRPr b="0" dirty="0" i="0" lang="en-US" strike="noStrike" sz="1800" u="none">
                        <a:solidFill>
                          <a:srgbClr val="00000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lvl="0" marL="0"/>
                      <a:r>
                        <a:rPr lang="en-US" sz="1100" b="false" i="false" u="none">
                          <a:solidFill>
                            <a:srgbClr val="000000"/>
                          </a:solidFill>
                          <a:latin typeface="Arial"/>
                        </a:rPr>
                        <a:t>For the same object, different sizes of receptive fields are used to achieve data augmentation + sharing of weight parameters to bring adaptability to various scales.</a:t>
                      </a:r>
                    </a:p>
                  </a:txBody>
                  <a:tcPr anchor="ctr" marB="0" marL="6602" marR="6602" marT="6602"/>
                </a:tc>
                <a:extLst>
                  <a:ext uri="{0D108BD9-81ED-4DB2-BD59-A6C34878D82A}">
                    <a16:rowId xmlns:a16="http://schemas.microsoft.com/office/drawing/2014/main" val="259336998"/>
                  </a:ext>
                </a:extLst>
              </a:tr>
              <a:tr h="942574">
                <a:tc vMerge="1">
                  <a:txBody>
                    <a:bodyPr/>
                    <a:lstStyle/>
                    <a:p>
                      <a:pPr algn="l" fontAlgn="ctr"/>
                      <a:endParaRPr altLang="en-US" b="0" dirty="0" i="0" lang="zh-CN" strike="noStrike" sz="1800" u="none">
                        <a:solidFill>
                          <a:srgbClr val="00000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fontAlgn="ctr"/>
                      <a:r>
                        <a:rPr dirty="0" lang="en-US" strike="noStrike" sz="1800" u="none">
                          <a:solidFill>
                            <a:srgbClr val="00B050"/>
                          </a:solidFill>
                          <a:effectLst/>
                        </a:rPr>
                        <a:t>Adaptive Training Sample Selection</a:t>
                      </a:r>
                      <a:endParaRPr b="0" dirty="0" i="0" lang="en-US" strike="noStrike" sz="1800" u="none">
                        <a:solidFill>
                          <a:srgbClr val="00B05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fontAlgn="ctr"/>
                      <a:r>
                        <a:rPr dirty="0" lang="en-US" strike="noStrike" sz="1800" u="none">
                          <a:effectLst/>
                        </a:rPr>
                        <a:t>50.7((Multi-scale testing)</a:t>
                      </a:r>
                      <a:endParaRPr b="0" dirty="0" i="0" lang="en-US" strike="noStrike" sz="1800" u="none">
                        <a:solidFill>
                          <a:srgbClr val="000000"/>
                        </a:solidFill>
                        <a:effectLst/>
                        <a:latin charset="-122" panose="02010600030101010101" pitchFamily="2" typeface="宋体"/>
                        <a:ea charset="-122" panose="02010600030101010101" pitchFamily="2" typeface="宋体"/>
                      </a:endParaRPr>
                    </a:p>
                  </a:txBody>
                  <a:tcPr anchor="ctr" marB="0" marL="6602" marR="6602" marT="6602"/>
                </a:tc>
                <a:tc>
                  <a:txBody>
                    <a:bodyPr/>
                    <a:lstStyle/>
                    <a:p>
                      <a:pPr algn="l" lvl="0" marL="0"/>
                      <a:r>
                        <a:rPr lang="en-US" sz="1800" b="false" i="false" u="none">
                          <a:solidFill>
                            <a:srgbClr val="000000"/>
                          </a:solidFill>
                          <a:latin typeface="Arial"/>
                        </a:rPr>
                        <a:t>ATSs = adaptive sample selection (adjust the IOU threshold dynamically according to the adaptive threshold TG = Mg + VG).</a:t>
                      </a:r>
                    </a:p>
                  </a:txBody>
                  <a:tcPr anchor="ctr" marB="0" marL="6602" marR="6602" marT="6602"/>
                </a:tc>
                <a:extLst>
                  <a:ext uri="{0D108BD9-81ED-4DB2-BD59-A6C34878D82A}">
                    <a16:rowId xmlns:a16="http://schemas.microsoft.com/office/drawing/2014/main" val="4090991586"/>
                  </a:ext>
                </a:extLst>
              </a:tr>
            </a:tbl>
          </a:graphicData>
        </a:graphic>
      </p:graphicFrame>
    </p:spTree>
    <p:extLst>
      <p:ext uri="{BB962C8B-B14F-4D97-AF65-F5344CB8AC3E}">
        <p14:creationId xmlns:p14="http://schemas.microsoft.com/office/powerpoint/2010/main" val="34102868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9945</TotalTime>
  <Words>2259</Words>
  <Application>Microsoft Office PowerPoint</Application>
  <PresentationFormat>宽屏</PresentationFormat>
  <Paragraphs>277</Paragraphs>
  <Slides>30</Slides>
  <Notes>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30</vt:i4>
      </vt:variant>
    </vt:vector>
  </HeadingPairs>
  <TitlesOfParts>
    <vt:vector size="39" baseType="lpstr">
      <vt:lpstr>Microsoft JhengHei UI</vt:lpstr>
      <vt:lpstr>等线</vt:lpstr>
      <vt:lpstr>宋体</vt:lpstr>
      <vt:lpstr>微软雅黑</vt:lpstr>
      <vt:lpstr>Arial</vt:lpstr>
      <vt:lpstr>Century Schoolbook</vt:lpstr>
      <vt:lpstr>Consolas</vt:lpstr>
      <vt:lpstr>Times New Roman</vt:lpstr>
      <vt:lpstr>Office Theme</vt:lpstr>
      <vt:lpstr>Hello，ML炼丹师</vt:lpstr>
      <vt:lpstr>自我介绍</vt:lpstr>
      <vt:lpstr>PowerPoint 演示文稿</vt:lpstr>
      <vt:lpstr>PowerPoint 演示文稿</vt:lpstr>
      <vt:lpstr>学习成绩</vt:lpstr>
      <vt:lpstr>PowerPoint 演示文稿</vt:lpstr>
      <vt:lpstr>PowerPoint 演示文稿</vt:lpstr>
      <vt:lpstr>目标检测的不平衡总结</vt:lpstr>
      <vt:lpstr>基于anchor based的改进 </vt:lpstr>
      <vt:lpstr>基于anchor free的改进</vt:lpstr>
      <vt:lpstr>AnchorFitted： 反馈驱动目标检测anchor仲裁者</vt:lpstr>
      <vt:lpstr>猜想实验</vt:lpstr>
      <vt:lpstr>PowerPoint 演示文稿</vt:lpstr>
      <vt:lpstr>PowerPoint 演示文稿</vt:lpstr>
      <vt:lpstr>Anchorfitted module</vt:lpstr>
      <vt:lpstr>Group IoU Balance sampling </vt:lpstr>
      <vt:lpstr>PowerPoint 演示文稿</vt:lpstr>
      <vt:lpstr>PowerPoint 演示文稿</vt:lpstr>
      <vt:lpstr>PowerPoint 演示文稿</vt:lpstr>
      <vt:lpstr>基于能量福利函数的传感网络节能路由算法 </vt:lpstr>
      <vt:lpstr>PowerPoint 演示文稿</vt:lpstr>
      <vt:lpstr>科研成果</vt:lpstr>
      <vt:lpstr>荣誉</vt:lpstr>
      <vt:lpstr>竞赛获奖</vt:lpstr>
      <vt:lpstr>PowerPoint 演示文稿</vt:lpstr>
      <vt:lpstr>兴趣爱好</vt:lpstr>
      <vt:lpstr>PowerPoint 演示文稿</vt:lpstr>
      <vt:lpstr>未来工作计划</vt:lpstr>
      <vt:lpstr>研究生阶段安排</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2020-04-13T04:55:00Z</dcterms:created>
  <dc:creator>ModestYjx</dc:creator>
  <cp:lastModifiedBy>929604665@qq.com</cp:lastModifiedBy>
  <cp:lastPrinted>2020-05-30T03:24:56Z</cp:lastPrinted>
  <dcterms:modified xsi:type="dcterms:W3CDTF">2020-06-10T01:32:43Z</dcterms:modified>
  <cp:revision>1713</cp:revision>
  <dc:title>Recent Progress in Object Detection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